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5" r:id="rId2"/>
    <p:sldId id="286" r:id="rId3"/>
    <p:sldId id="273" r:id="rId4"/>
    <p:sldId id="270" r:id="rId5"/>
    <p:sldId id="271" r:id="rId6"/>
    <p:sldId id="272" r:id="rId7"/>
    <p:sldId id="287"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9" d="100"/>
          <a:sy n="69" d="100"/>
        </p:scale>
        <p:origin x="696"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A0BF25-1613-4BA3-9858-36CADDE4858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8ACFB8D-FF0F-4C22-A370-00747365559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544D54E-88D3-42A9-B070-BA5316D6571F}"/>
              </a:ext>
            </a:extLst>
          </p:cNvPr>
          <p:cNvSpPr>
            <a:spLocks noGrp="1"/>
          </p:cNvSpPr>
          <p:nvPr>
            <p:ph type="dt" sz="half" idx="10"/>
          </p:nvPr>
        </p:nvSpPr>
        <p:spPr/>
        <p:txBody>
          <a:bodyPr/>
          <a:lstStyle/>
          <a:p>
            <a:fld id="{D38A5536-1045-4AF6-9833-C19F0BE4BC08}" type="datetimeFigureOut">
              <a:rPr lang="en-US" smtClean="0"/>
              <a:t>7/13/2018</a:t>
            </a:fld>
            <a:endParaRPr lang="en-US"/>
          </a:p>
        </p:txBody>
      </p:sp>
      <p:sp>
        <p:nvSpPr>
          <p:cNvPr id="5" name="Footer Placeholder 4">
            <a:extLst>
              <a:ext uri="{FF2B5EF4-FFF2-40B4-BE49-F238E27FC236}">
                <a16:creationId xmlns:a16="http://schemas.microsoft.com/office/drawing/2014/main" id="{C469C018-59B6-4E3F-AE23-726DEAA6C87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43AF7F8-1E3F-4049-86B2-6104180D0708}"/>
              </a:ext>
            </a:extLst>
          </p:cNvPr>
          <p:cNvSpPr>
            <a:spLocks noGrp="1"/>
          </p:cNvSpPr>
          <p:nvPr>
            <p:ph type="sldNum" sz="quarter" idx="12"/>
          </p:nvPr>
        </p:nvSpPr>
        <p:spPr/>
        <p:txBody>
          <a:bodyPr/>
          <a:lstStyle/>
          <a:p>
            <a:fld id="{313966CB-99D1-4CE1-8B40-2EF43592EBDE}" type="slidenum">
              <a:rPr lang="en-US" smtClean="0"/>
              <a:t>‹#›</a:t>
            </a:fld>
            <a:endParaRPr lang="en-US"/>
          </a:p>
        </p:txBody>
      </p:sp>
    </p:spTree>
    <p:extLst>
      <p:ext uri="{BB962C8B-B14F-4D97-AF65-F5344CB8AC3E}">
        <p14:creationId xmlns:p14="http://schemas.microsoft.com/office/powerpoint/2010/main" val="1627471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9678FA-DE86-4506-A472-A7886FE40DA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34FDFE3-48D2-4482-818E-D147A6954B28}"/>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28831A2-DDEF-4D93-938A-3CD4B394761E}"/>
              </a:ext>
            </a:extLst>
          </p:cNvPr>
          <p:cNvSpPr>
            <a:spLocks noGrp="1"/>
          </p:cNvSpPr>
          <p:nvPr>
            <p:ph type="dt" sz="half" idx="10"/>
          </p:nvPr>
        </p:nvSpPr>
        <p:spPr/>
        <p:txBody>
          <a:bodyPr/>
          <a:lstStyle/>
          <a:p>
            <a:fld id="{D38A5536-1045-4AF6-9833-C19F0BE4BC08}" type="datetimeFigureOut">
              <a:rPr lang="en-US" smtClean="0"/>
              <a:t>7/13/2018</a:t>
            </a:fld>
            <a:endParaRPr lang="en-US"/>
          </a:p>
        </p:txBody>
      </p:sp>
      <p:sp>
        <p:nvSpPr>
          <p:cNvPr id="5" name="Footer Placeholder 4">
            <a:extLst>
              <a:ext uri="{FF2B5EF4-FFF2-40B4-BE49-F238E27FC236}">
                <a16:creationId xmlns:a16="http://schemas.microsoft.com/office/drawing/2014/main" id="{DAF4E06F-BC62-481E-8350-8963FF310D3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4C49306-A831-4FCC-99A9-11B7200A9E4E}"/>
              </a:ext>
            </a:extLst>
          </p:cNvPr>
          <p:cNvSpPr>
            <a:spLocks noGrp="1"/>
          </p:cNvSpPr>
          <p:nvPr>
            <p:ph type="sldNum" sz="quarter" idx="12"/>
          </p:nvPr>
        </p:nvSpPr>
        <p:spPr/>
        <p:txBody>
          <a:bodyPr/>
          <a:lstStyle/>
          <a:p>
            <a:fld id="{313966CB-99D1-4CE1-8B40-2EF43592EBDE}" type="slidenum">
              <a:rPr lang="en-US" smtClean="0"/>
              <a:t>‹#›</a:t>
            </a:fld>
            <a:endParaRPr lang="en-US"/>
          </a:p>
        </p:txBody>
      </p:sp>
    </p:spTree>
    <p:extLst>
      <p:ext uri="{BB962C8B-B14F-4D97-AF65-F5344CB8AC3E}">
        <p14:creationId xmlns:p14="http://schemas.microsoft.com/office/powerpoint/2010/main" val="17426512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3C9EE7D-8FF6-46EF-AD4F-7001953DC29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AE04B4A-2874-4C2E-97A5-6B0C590A546E}"/>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7CD3FAC-5313-4E94-A6E2-FB1B8D49CC83}"/>
              </a:ext>
            </a:extLst>
          </p:cNvPr>
          <p:cNvSpPr>
            <a:spLocks noGrp="1"/>
          </p:cNvSpPr>
          <p:nvPr>
            <p:ph type="dt" sz="half" idx="10"/>
          </p:nvPr>
        </p:nvSpPr>
        <p:spPr/>
        <p:txBody>
          <a:bodyPr/>
          <a:lstStyle/>
          <a:p>
            <a:fld id="{D38A5536-1045-4AF6-9833-C19F0BE4BC08}" type="datetimeFigureOut">
              <a:rPr lang="en-US" smtClean="0"/>
              <a:t>7/13/2018</a:t>
            </a:fld>
            <a:endParaRPr lang="en-US"/>
          </a:p>
        </p:txBody>
      </p:sp>
      <p:sp>
        <p:nvSpPr>
          <p:cNvPr id="5" name="Footer Placeholder 4">
            <a:extLst>
              <a:ext uri="{FF2B5EF4-FFF2-40B4-BE49-F238E27FC236}">
                <a16:creationId xmlns:a16="http://schemas.microsoft.com/office/drawing/2014/main" id="{84CB532A-91A3-4640-9451-7FDF043ADA7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673A733-8647-4491-9CD8-A6647DD090B1}"/>
              </a:ext>
            </a:extLst>
          </p:cNvPr>
          <p:cNvSpPr>
            <a:spLocks noGrp="1"/>
          </p:cNvSpPr>
          <p:nvPr>
            <p:ph type="sldNum" sz="quarter" idx="12"/>
          </p:nvPr>
        </p:nvSpPr>
        <p:spPr/>
        <p:txBody>
          <a:bodyPr/>
          <a:lstStyle/>
          <a:p>
            <a:fld id="{313966CB-99D1-4CE1-8B40-2EF43592EBDE}" type="slidenum">
              <a:rPr lang="en-US" smtClean="0"/>
              <a:t>‹#›</a:t>
            </a:fld>
            <a:endParaRPr lang="en-US"/>
          </a:p>
        </p:txBody>
      </p:sp>
    </p:spTree>
    <p:extLst>
      <p:ext uri="{BB962C8B-B14F-4D97-AF65-F5344CB8AC3E}">
        <p14:creationId xmlns:p14="http://schemas.microsoft.com/office/powerpoint/2010/main" val="2658166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C8A357-1B9C-4AE3-AAB9-85DBC3296A1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594DE87-3BAF-4AE4-A0F2-F4718C4FF1F0}"/>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7F54F28-1D74-43D2-B3D0-5196BC5D97B8}"/>
              </a:ext>
            </a:extLst>
          </p:cNvPr>
          <p:cNvSpPr>
            <a:spLocks noGrp="1"/>
          </p:cNvSpPr>
          <p:nvPr>
            <p:ph type="dt" sz="half" idx="10"/>
          </p:nvPr>
        </p:nvSpPr>
        <p:spPr/>
        <p:txBody>
          <a:bodyPr/>
          <a:lstStyle/>
          <a:p>
            <a:fld id="{D38A5536-1045-4AF6-9833-C19F0BE4BC08}" type="datetimeFigureOut">
              <a:rPr lang="en-US" smtClean="0"/>
              <a:t>7/13/2018</a:t>
            </a:fld>
            <a:endParaRPr lang="en-US"/>
          </a:p>
        </p:txBody>
      </p:sp>
      <p:sp>
        <p:nvSpPr>
          <p:cNvPr id="5" name="Footer Placeholder 4">
            <a:extLst>
              <a:ext uri="{FF2B5EF4-FFF2-40B4-BE49-F238E27FC236}">
                <a16:creationId xmlns:a16="http://schemas.microsoft.com/office/drawing/2014/main" id="{BA6993A5-2AD9-4988-AC67-ABE586BA99E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7F19C07-DFAD-4614-8BF3-93D03CFC1214}"/>
              </a:ext>
            </a:extLst>
          </p:cNvPr>
          <p:cNvSpPr>
            <a:spLocks noGrp="1"/>
          </p:cNvSpPr>
          <p:nvPr>
            <p:ph type="sldNum" sz="quarter" idx="12"/>
          </p:nvPr>
        </p:nvSpPr>
        <p:spPr/>
        <p:txBody>
          <a:bodyPr/>
          <a:lstStyle/>
          <a:p>
            <a:fld id="{313966CB-99D1-4CE1-8B40-2EF43592EBDE}" type="slidenum">
              <a:rPr lang="en-US" smtClean="0"/>
              <a:t>‹#›</a:t>
            </a:fld>
            <a:endParaRPr lang="en-US"/>
          </a:p>
        </p:txBody>
      </p:sp>
    </p:spTree>
    <p:extLst>
      <p:ext uri="{BB962C8B-B14F-4D97-AF65-F5344CB8AC3E}">
        <p14:creationId xmlns:p14="http://schemas.microsoft.com/office/powerpoint/2010/main" val="19726504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859DC2-0A3D-4E3C-84B3-9734E57749F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9BBDF78-64B4-4E51-BB60-3388A029405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E744C5B8-8AAF-4E0E-97B8-128B0B7CD6F2}"/>
              </a:ext>
            </a:extLst>
          </p:cNvPr>
          <p:cNvSpPr>
            <a:spLocks noGrp="1"/>
          </p:cNvSpPr>
          <p:nvPr>
            <p:ph type="dt" sz="half" idx="10"/>
          </p:nvPr>
        </p:nvSpPr>
        <p:spPr/>
        <p:txBody>
          <a:bodyPr/>
          <a:lstStyle/>
          <a:p>
            <a:fld id="{D38A5536-1045-4AF6-9833-C19F0BE4BC08}" type="datetimeFigureOut">
              <a:rPr lang="en-US" smtClean="0"/>
              <a:t>7/13/2018</a:t>
            </a:fld>
            <a:endParaRPr lang="en-US"/>
          </a:p>
        </p:txBody>
      </p:sp>
      <p:sp>
        <p:nvSpPr>
          <p:cNvPr id="5" name="Footer Placeholder 4">
            <a:extLst>
              <a:ext uri="{FF2B5EF4-FFF2-40B4-BE49-F238E27FC236}">
                <a16:creationId xmlns:a16="http://schemas.microsoft.com/office/drawing/2014/main" id="{137525C2-460F-4528-AAAE-D5435FC5EC3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D18BE83-C5E2-4F63-8662-34D78A887680}"/>
              </a:ext>
            </a:extLst>
          </p:cNvPr>
          <p:cNvSpPr>
            <a:spLocks noGrp="1"/>
          </p:cNvSpPr>
          <p:nvPr>
            <p:ph type="sldNum" sz="quarter" idx="12"/>
          </p:nvPr>
        </p:nvSpPr>
        <p:spPr/>
        <p:txBody>
          <a:bodyPr/>
          <a:lstStyle/>
          <a:p>
            <a:fld id="{313966CB-99D1-4CE1-8B40-2EF43592EBDE}" type="slidenum">
              <a:rPr lang="en-US" smtClean="0"/>
              <a:t>‹#›</a:t>
            </a:fld>
            <a:endParaRPr lang="en-US"/>
          </a:p>
        </p:txBody>
      </p:sp>
    </p:spTree>
    <p:extLst>
      <p:ext uri="{BB962C8B-B14F-4D97-AF65-F5344CB8AC3E}">
        <p14:creationId xmlns:p14="http://schemas.microsoft.com/office/powerpoint/2010/main" val="6658969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B54FCD-196A-4EB7-B2D3-F6EC8341D3A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3833A49-54B2-4D6B-9251-6B182286BC1C}"/>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5CF8C6E-C4F9-4B20-A15D-9B448974E963}"/>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0AF0CB3-CAAD-4136-B323-AD3F113072F5}"/>
              </a:ext>
            </a:extLst>
          </p:cNvPr>
          <p:cNvSpPr>
            <a:spLocks noGrp="1"/>
          </p:cNvSpPr>
          <p:nvPr>
            <p:ph type="dt" sz="half" idx="10"/>
          </p:nvPr>
        </p:nvSpPr>
        <p:spPr/>
        <p:txBody>
          <a:bodyPr/>
          <a:lstStyle/>
          <a:p>
            <a:fld id="{D38A5536-1045-4AF6-9833-C19F0BE4BC08}" type="datetimeFigureOut">
              <a:rPr lang="en-US" smtClean="0"/>
              <a:t>7/13/2018</a:t>
            </a:fld>
            <a:endParaRPr lang="en-US"/>
          </a:p>
        </p:txBody>
      </p:sp>
      <p:sp>
        <p:nvSpPr>
          <p:cNvPr id="6" name="Footer Placeholder 5">
            <a:extLst>
              <a:ext uri="{FF2B5EF4-FFF2-40B4-BE49-F238E27FC236}">
                <a16:creationId xmlns:a16="http://schemas.microsoft.com/office/drawing/2014/main" id="{FEC7E740-37D7-4D21-B756-9A91886DE5D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35FB3D8-AB44-4FC9-B7C4-B371094857A1}"/>
              </a:ext>
            </a:extLst>
          </p:cNvPr>
          <p:cNvSpPr>
            <a:spLocks noGrp="1"/>
          </p:cNvSpPr>
          <p:nvPr>
            <p:ph type="sldNum" sz="quarter" idx="12"/>
          </p:nvPr>
        </p:nvSpPr>
        <p:spPr/>
        <p:txBody>
          <a:bodyPr/>
          <a:lstStyle/>
          <a:p>
            <a:fld id="{313966CB-99D1-4CE1-8B40-2EF43592EBDE}" type="slidenum">
              <a:rPr lang="en-US" smtClean="0"/>
              <a:t>‹#›</a:t>
            </a:fld>
            <a:endParaRPr lang="en-US"/>
          </a:p>
        </p:txBody>
      </p:sp>
    </p:spTree>
    <p:extLst>
      <p:ext uri="{BB962C8B-B14F-4D97-AF65-F5344CB8AC3E}">
        <p14:creationId xmlns:p14="http://schemas.microsoft.com/office/powerpoint/2010/main" val="14349190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455319-2CDF-4FFC-A29B-E91B2EA01D3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FAEDD71-3AE1-4BFD-B458-05748BD7332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46812242-6D53-4EA5-B453-5DC88CC83722}"/>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D3E5164-589C-4C8B-9A96-BC397E961C1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CC519B4C-C39D-43AD-B6B4-2CBF63D80FC9}"/>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927A6B2-0203-48F4-AC54-8C29CB6D7FDC}"/>
              </a:ext>
            </a:extLst>
          </p:cNvPr>
          <p:cNvSpPr>
            <a:spLocks noGrp="1"/>
          </p:cNvSpPr>
          <p:nvPr>
            <p:ph type="dt" sz="half" idx="10"/>
          </p:nvPr>
        </p:nvSpPr>
        <p:spPr/>
        <p:txBody>
          <a:bodyPr/>
          <a:lstStyle/>
          <a:p>
            <a:fld id="{D38A5536-1045-4AF6-9833-C19F0BE4BC08}" type="datetimeFigureOut">
              <a:rPr lang="en-US" smtClean="0"/>
              <a:t>7/13/2018</a:t>
            </a:fld>
            <a:endParaRPr lang="en-US"/>
          </a:p>
        </p:txBody>
      </p:sp>
      <p:sp>
        <p:nvSpPr>
          <p:cNvPr id="8" name="Footer Placeholder 7">
            <a:extLst>
              <a:ext uri="{FF2B5EF4-FFF2-40B4-BE49-F238E27FC236}">
                <a16:creationId xmlns:a16="http://schemas.microsoft.com/office/drawing/2014/main" id="{D935C020-FBA4-44DB-9143-50AC3205505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7A1CC8A-B40A-4014-8478-D7F271ABA26A}"/>
              </a:ext>
            </a:extLst>
          </p:cNvPr>
          <p:cNvSpPr>
            <a:spLocks noGrp="1"/>
          </p:cNvSpPr>
          <p:nvPr>
            <p:ph type="sldNum" sz="quarter" idx="12"/>
          </p:nvPr>
        </p:nvSpPr>
        <p:spPr/>
        <p:txBody>
          <a:bodyPr/>
          <a:lstStyle/>
          <a:p>
            <a:fld id="{313966CB-99D1-4CE1-8B40-2EF43592EBDE}" type="slidenum">
              <a:rPr lang="en-US" smtClean="0"/>
              <a:t>‹#›</a:t>
            </a:fld>
            <a:endParaRPr lang="en-US"/>
          </a:p>
        </p:txBody>
      </p:sp>
    </p:spTree>
    <p:extLst>
      <p:ext uri="{BB962C8B-B14F-4D97-AF65-F5344CB8AC3E}">
        <p14:creationId xmlns:p14="http://schemas.microsoft.com/office/powerpoint/2010/main" val="10807890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032ADD-666C-4AC4-AE4D-CE64DD7060E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321B7A7-9AA7-4E17-8AB4-8F8C688FDDB2}"/>
              </a:ext>
            </a:extLst>
          </p:cNvPr>
          <p:cNvSpPr>
            <a:spLocks noGrp="1"/>
          </p:cNvSpPr>
          <p:nvPr>
            <p:ph type="dt" sz="half" idx="10"/>
          </p:nvPr>
        </p:nvSpPr>
        <p:spPr/>
        <p:txBody>
          <a:bodyPr/>
          <a:lstStyle/>
          <a:p>
            <a:fld id="{D38A5536-1045-4AF6-9833-C19F0BE4BC08}" type="datetimeFigureOut">
              <a:rPr lang="en-US" smtClean="0"/>
              <a:t>7/13/2018</a:t>
            </a:fld>
            <a:endParaRPr lang="en-US"/>
          </a:p>
        </p:txBody>
      </p:sp>
      <p:sp>
        <p:nvSpPr>
          <p:cNvPr id="4" name="Footer Placeholder 3">
            <a:extLst>
              <a:ext uri="{FF2B5EF4-FFF2-40B4-BE49-F238E27FC236}">
                <a16:creationId xmlns:a16="http://schemas.microsoft.com/office/drawing/2014/main" id="{0FBFF3E5-B7CA-41AC-8E12-FE6D496CA6B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0721621-66B4-4BDA-9A5D-1013621D6768}"/>
              </a:ext>
            </a:extLst>
          </p:cNvPr>
          <p:cNvSpPr>
            <a:spLocks noGrp="1"/>
          </p:cNvSpPr>
          <p:nvPr>
            <p:ph type="sldNum" sz="quarter" idx="12"/>
          </p:nvPr>
        </p:nvSpPr>
        <p:spPr/>
        <p:txBody>
          <a:bodyPr/>
          <a:lstStyle/>
          <a:p>
            <a:fld id="{313966CB-99D1-4CE1-8B40-2EF43592EBDE}" type="slidenum">
              <a:rPr lang="en-US" smtClean="0"/>
              <a:t>‹#›</a:t>
            </a:fld>
            <a:endParaRPr lang="en-US"/>
          </a:p>
        </p:txBody>
      </p:sp>
    </p:spTree>
    <p:extLst>
      <p:ext uri="{BB962C8B-B14F-4D97-AF65-F5344CB8AC3E}">
        <p14:creationId xmlns:p14="http://schemas.microsoft.com/office/powerpoint/2010/main" val="29252287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13BD8C1-132E-4143-8075-EF530D5528D1}"/>
              </a:ext>
            </a:extLst>
          </p:cNvPr>
          <p:cNvSpPr>
            <a:spLocks noGrp="1"/>
          </p:cNvSpPr>
          <p:nvPr>
            <p:ph type="dt" sz="half" idx="10"/>
          </p:nvPr>
        </p:nvSpPr>
        <p:spPr/>
        <p:txBody>
          <a:bodyPr/>
          <a:lstStyle/>
          <a:p>
            <a:fld id="{D38A5536-1045-4AF6-9833-C19F0BE4BC08}" type="datetimeFigureOut">
              <a:rPr lang="en-US" smtClean="0"/>
              <a:t>7/13/2018</a:t>
            </a:fld>
            <a:endParaRPr lang="en-US"/>
          </a:p>
        </p:txBody>
      </p:sp>
      <p:sp>
        <p:nvSpPr>
          <p:cNvPr id="3" name="Footer Placeholder 2">
            <a:extLst>
              <a:ext uri="{FF2B5EF4-FFF2-40B4-BE49-F238E27FC236}">
                <a16:creationId xmlns:a16="http://schemas.microsoft.com/office/drawing/2014/main" id="{A777586E-854C-4004-A35B-BFDF1AB28C2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ABFEC6F-BE51-4B8C-B53D-B71F81C45309}"/>
              </a:ext>
            </a:extLst>
          </p:cNvPr>
          <p:cNvSpPr>
            <a:spLocks noGrp="1"/>
          </p:cNvSpPr>
          <p:nvPr>
            <p:ph type="sldNum" sz="quarter" idx="12"/>
          </p:nvPr>
        </p:nvSpPr>
        <p:spPr/>
        <p:txBody>
          <a:bodyPr/>
          <a:lstStyle/>
          <a:p>
            <a:fld id="{313966CB-99D1-4CE1-8B40-2EF43592EBDE}" type="slidenum">
              <a:rPr lang="en-US" smtClean="0"/>
              <a:t>‹#›</a:t>
            </a:fld>
            <a:endParaRPr lang="en-US"/>
          </a:p>
        </p:txBody>
      </p:sp>
    </p:spTree>
    <p:extLst>
      <p:ext uri="{BB962C8B-B14F-4D97-AF65-F5344CB8AC3E}">
        <p14:creationId xmlns:p14="http://schemas.microsoft.com/office/powerpoint/2010/main" val="8771235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214B96-D5D3-4FD3-B2CA-4FAAF6AF434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0164553-EC0E-4DF9-8A57-7571965FC7A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2D08C96-270F-481E-9775-016E13BD355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4292CB0C-374E-43A9-9552-3F4832971F30}"/>
              </a:ext>
            </a:extLst>
          </p:cNvPr>
          <p:cNvSpPr>
            <a:spLocks noGrp="1"/>
          </p:cNvSpPr>
          <p:nvPr>
            <p:ph type="dt" sz="half" idx="10"/>
          </p:nvPr>
        </p:nvSpPr>
        <p:spPr/>
        <p:txBody>
          <a:bodyPr/>
          <a:lstStyle/>
          <a:p>
            <a:fld id="{D38A5536-1045-4AF6-9833-C19F0BE4BC08}" type="datetimeFigureOut">
              <a:rPr lang="en-US" smtClean="0"/>
              <a:t>7/13/2018</a:t>
            </a:fld>
            <a:endParaRPr lang="en-US"/>
          </a:p>
        </p:txBody>
      </p:sp>
      <p:sp>
        <p:nvSpPr>
          <p:cNvPr id="6" name="Footer Placeholder 5">
            <a:extLst>
              <a:ext uri="{FF2B5EF4-FFF2-40B4-BE49-F238E27FC236}">
                <a16:creationId xmlns:a16="http://schemas.microsoft.com/office/drawing/2014/main" id="{FB923621-5E36-43FC-BF90-E06832A00C9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3CB3035-4B47-47D2-85AE-3FEE4FE808AB}"/>
              </a:ext>
            </a:extLst>
          </p:cNvPr>
          <p:cNvSpPr>
            <a:spLocks noGrp="1"/>
          </p:cNvSpPr>
          <p:nvPr>
            <p:ph type="sldNum" sz="quarter" idx="12"/>
          </p:nvPr>
        </p:nvSpPr>
        <p:spPr/>
        <p:txBody>
          <a:bodyPr/>
          <a:lstStyle/>
          <a:p>
            <a:fld id="{313966CB-99D1-4CE1-8B40-2EF43592EBDE}" type="slidenum">
              <a:rPr lang="en-US" smtClean="0"/>
              <a:t>‹#›</a:t>
            </a:fld>
            <a:endParaRPr lang="en-US"/>
          </a:p>
        </p:txBody>
      </p:sp>
    </p:spTree>
    <p:extLst>
      <p:ext uri="{BB962C8B-B14F-4D97-AF65-F5344CB8AC3E}">
        <p14:creationId xmlns:p14="http://schemas.microsoft.com/office/powerpoint/2010/main" val="19465653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F8ABAD-37E8-455B-BE64-1BECB123C64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B20D424-E230-4BEE-8E4E-70564CEA36D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727F92F-18DF-491A-B4D8-7AD563CDCBB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C9BADEAA-800B-4D7B-A1BB-6BD629BE1C54}"/>
              </a:ext>
            </a:extLst>
          </p:cNvPr>
          <p:cNvSpPr>
            <a:spLocks noGrp="1"/>
          </p:cNvSpPr>
          <p:nvPr>
            <p:ph type="dt" sz="half" idx="10"/>
          </p:nvPr>
        </p:nvSpPr>
        <p:spPr/>
        <p:txBody>
          <a:bodyPr/>
          <a:lstStyle/>
          <a:p>
            <a:fld id="{D38A5536-1045-4AF6-9833-C19F0BE4BC08}" type="datetimeFigureOut">
              <a:rPr lang="en-US" smtClean="0"/>
              <a:t>7/13/2018</a:t>
            </a:fld>
            <a:endParaRPr lang="en-US"/>
          </a:p>
        </p:txBody>
      </p:sp>
      <p:sp>
        <p:nvSpPr>
          <p:cNvPr id="6" name="Footer Placeholder 5">
            <a:extLst>
              <a:ext uri="{FF2B5EF4-FFF2-40B4-BE49-F238E27FC236}">
                <a16:creationId xmlns:a16="http://schemas.microsoft.com/office/drawing/2014/main" id="{EACB96C8-02BF-450E-8E8E-7F3FCD1B025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DC0E734-0AB8-41C1-8D21-FD3F9D349EC1}"/>
              </a:ext>
            </a:extLst>
          </p:cNvPr>
          <p:cNvSpPr>
            <a:spLocks noGrp="1"/>
          </p:cNvSpPr>
          <p:nvPr>
            <p:ph type="sldNum" sz="quarter" idx="12"/>
          </p:nvPr>
        </p:nvSpPr>
        <p:spPr/>
        <p:txBody>
          <a:bodyPr/>
          <a:lstStyle/>
          <a:p>
            <a:fld id="{313966CB-99D1-4CE1-8B40-2EF43592EBDE}" type="slidenum">
              <a:rPr lang="en-US" smtClean="0"/>
              <a:t>‹#›</a:t>
            </a:fld>
            <a:endParaRPr lang="en-US"/>
          </a:p>
        </p:txBody>
      </p:sp>
    </p:spTree>
    <p:extLst>
      <p:ext uri="{BB962C8B-B14F-4D97-AF65-F5344CB8AC3E}">
        <p14:creationId xmlns:p14="http://schemas.microsoft.com/office/powerpoint/2010/main" val="17237668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990AF33-3983-4E8E-8EB1-CD0C3D878B8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5FF1209-26D4-487A-977A-536D03DAAAE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A32ED96-7209-4A12-93A8-367EE8B4687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38A5536-1045-4AF6-9833-C19F0BE4BC08}" type="datetimeFigureOut">
              <a:rPr lang="en-US" smtClean="0"/>
              <a:t>7/13/2018</a:t>
            </a:fld>
            <a:endParaRPr lang="en-US"/>
          </a:p>
        </p:txBody>
      </p:sp>
      <p:sp>
        <p:nvSpPr>
          <p:cNvPr id="5" name="Footer Placeholder 4">
            <a:extLst>
              <a:ext uri="{FF2B5EF4-FFF2-40B4-BE49-F238E27FC236}">
                <a16:creationId xmlns:a16="http://schemas.microsoft.com/office/drawing/2014/main" id="{E431092B-162B-4DE7-AE2A-B0EAA0F0D76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3F00B32-4F12-4EF7-9C25-5728A0C6C4E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13966CB-99D1-4CE1-8B40-2EF43592EBDE}" type="slidenum">
              <a:rPr lang="en-US" smtClean="0"/>
              <a:t>‹#›</a:t>
            </a:fld>
            <a:endParaRPr lang="en-US"/>
          </a:p>
        </p:txBody>
      </p:sp>
    </p:spTree>
    <p:extLst>
      <p:ext uri="{BB962C8B-B14F-4D97-AF65-F5344CB8AC3E}">
        <p14:creationId xmlns:p14="http://schemas.microsoft.com/office/powerpoint/2010/main" val="24859653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441077" y="1680070"/>
            <a:ext cx="5159959" cy="1538883"/>
          </a:xfrm>
          <a:prstGeom prst="rect">
            <a:avLst/>
          </a:prstGeom>
          <a:noFill/>
        </p:spPr>
        <p:txBody>
          <a:bodyPr wrap="square" rtlCol="0">
            <a:spAutoFit/>
          </a:bodyPr>
          <a:lstStyle/>
          <a:p>
            <a:pPr algn="ctr"/>
            <a:r>
              <a:rPr lang="en-US" sz="5400" dirty="0"/>
              <a:t>Chemistry</a:t>
            </a:r>
          </a:p>
          <a:p>
            <a:pPr algn="ctr"/>
            <a:r>
              <a:rPr lang="en-US" sz="4000" dirty="0">
                <a:solidFill>
                  <a:srgbClr val="0070C0"/>
                </a:solidFill>
              </a:rPr>
              <a:t>Precision and Accuracy</a:t>
            </a:r>
          </a:p>
        </p:txBody>
      </p:sp>
      <p:sp>
        <p:nvSpPr>
          <p:cNvPr id="6" name="TextBox 5">
            <a:extLst>
              <a:ext uri="{FF2B5EF4-FFF2-40B4-BE49-F238E27FC236}">
                <a16:creationId xmlns:a16="http://schemas.microsoft.com/office/drawing/2014/main" id="{CB1B05EE-7D54-4B45-9033-CADBB9C30BAD}"/>
              </a:ext>
            </a:extLst>
          </p:cNvPr>
          <p:cNvSpPr txBox="1"/>
          <p:nvPr/>
        </p:nvSpPr>
        <p:spPr>
          <a:xfrm>
            <a:off x="2143766" y="4085277"/>
            <a:ext cx="3311237" cy="954107"/>
          </a:xfrm>
          <a:prstGeom prst="rect">
            <a:avLst/>
          </a:prstGeom>
          <a:noFill/>
        </p:spPr>
        <p:txBody>
          <a:bodyPr wrap="square" rtlCol="0">
            <a:spAutoFit/>
          </a:bodyPr>
          <a:lstStyle/>
          <a:p>
            <a:pPr algn="ctr"/>
            <a:r>
              <a:rPr lang="en-US" sz="2800" b="1" dirty="0" err="1"/>
              <a:t>LabRat</a:t>
            </a:r>
            <a:r>
              <a:rPr lang="en-US" sz="2800" b="1" dirty="0"/>
              <a:t> Scientific</a:t>
            </a:r>
          </a:p>
          <a:p>
            <a:pPr algn="ctr"/>
            <a:r>
              <a:rPr lang="en-US" sz="2800" b="1" dirty="0"/>
              <a:t>© 2018</a:t>
            </a:r>
          </a:p>
        </p:txBody>
      </p:sp>
      <p:sp>
        <p:nvSpPr>
          <p:cNvPr id="2" name="Slide Number Placeholder 1">
            <a:extLst>
              <a:ext uri="{FF2B5EF4-FFF2-40B4-BE49-F238E27FC236}">
                <a16:creationId xmlns:a16="http://schemas.microsoft.com/office/drawing/2014/main" id="{D557D80F-F2A0-4CCA-923A-E472BFBB756E}"/>
              </a:ext>
            </a:extLst>
          </p:cNvPr>
          <p:cNvSpPr>
            <a:spLocks noGrp="1"/>
          </p:cNvSpPr>
          <p:nvPr>
            <p:ph type="sldNum" sz="quarter" idx="12"/>
          </p:nvPr>
        </p:nvSpPr>
        <p:spPr/>
        <p:txBody>
          <a:bodyPr/>
          <a:lstStyle/>
          <a:p>
            <a:fld id="{EA603CE1-D458-4A77-81CD-5945798DDABC}" type="slidenum">
              <a:rPr lang="en-US" smtClean="0"/>
              <a:t>1</a:t>
            </a:fld>
            <a:endParaRPr lang="en-US"/>
          </a:p>
        </p:txBody>
      </p:sp>
      <p:grpSp>
        <p:nvGrpSpPr>
          <p:cNvPr id="5" name="Group 4">
            <a:extLst>
              <a:ext uri="{FF2B5EF4-FFF2-40B4-BE49-F238E27FC236}">
                <a16:creationId xmlns:a16="http://schemas.microsoft.com/office/drawing/2014/main" id="{070AFE43-362A-49B0-AC45-07D620807708}"/>
              </a:ext>
            </a:extLst>
          </p:cNvPr>
          <p:cNvGrpSpPr/>
          <p:nvPr/>
        </p:nvGrpSpPr>
        <p:grpSpPr>
          <a:xfrm>
            <a:off x="7793182" y="1835879"/>
            <a:ext cx="2743200" cy="2766148"/>
            <a:chOff x="5013326" y="2428876"/>
            <a:chExt cx="1219200" cy="1231899"/>
          </a:xfrm>
        </p:grpSpPr>
        <p:grpSp>
          <p:nvGrpSpPr>
            <p:cNvPr id="7" name="Group 7">
              <a:extLst>
                <a:ext uri="{FF2B5EF4-FFF2-40B4-BE49-F238E27FC236}">
                  <a16:creationId xmlns:a16="http://schemas.microsoft.com/office/drawing/2014/main" id="{DEE1C36D-EEF4-420E-9979-0CC6317FCD8E}"/>
                </a:ext>
              </a:extLst>
            </p:cNvPr>
            <p:cNvGrpSpPr>
              <a:grpSpLocks/>
            </p:cNvGrpSpPr>
            <p:nvPr/>
          </p:nvGrpSpPr>
          <p:grpSpPr bwMode="auto">
            <a:xfrm>
              <a:off x="5013326" y="2441575"/>
              <a:ext cx="1219200" cy="1219200"/>
              <a:chOff x="1784888" y="3429000"/>
              <a:chExt cx="1219200" cy="1219200"/>
            </a:xfrm>
          </p:grpSpPr>
          <p:sp>
            <p:nvSpPr>
              <p:cNvPr id="12" name="Oval 11">
                <a:extLst>
                  <a:ext uri="{FF2B5EF4-FFF2-40B4-BE49-F238E27FC236}">
                    <a16:creationId xmlns:a16="http://schemas.microsoft.com/office/drawing/2014/main" id="{76DF6E34-230D-4044-99CD-CF6FAEDD7D39}"/>
                  </a:ext>
                </a:extLst>
              </p:cNvPr>
              <p:cNvSpPr/>
              <p:nvPr/>
            </p:nvSpPr>
            <p:spPr>
              <a:xfrm>
                <a:off x="1784888" y="3429000"/>
                <a:ext cx="1219200" cy="12192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3" name="Oval 12">
                <a:extLst>
                  <a:ext uri="{FF2B5EF4-FFF2-40B4-BE49-F238E27FC236}">
                    <a16:creationId xmlns:a16="http://schemas.microsoft.com/office/drawing/2014/main" id="{07FEB564-6F60-495C-8474-C7A2A31F684E}"/>
                  </a:ext>
                </a:extLst>
              </p:cNvPr>
              <p:cNvSpPr/>
              <p:nvPr/>
            </p:nvSpPr>
            <p:spPr>
              <a:xfrm>
                <a:off x="2159538" y="3824288"/>
                <a:ext cx="457200" cy="43338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4" name="Oval 13">
                <a:extLst>
                  <a:ext uri="{FF2B5EF4-FFF2-40B4-BE49-F238E27FC236}">
                    <a16:creationId xmlns:a16="http://schemas.microsoft.com/office/drawing/2014/main" id="{C8D2AC11-414D-4062-8B13-D1D4F17E827A}"/>
                  </a:ext>
                </a:extLst>
              </p:cNvPr>
              <p:cNvSpPr/>
              <p:nvPr/>
            </p:nvSpPr>
            <p:spPr>
              <a:xfrm>
                <a:off x="1973800" y="3644900"/>
                <a:ext cx="833438" cy="82867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5" name="Oval 14">
                <a:extLst>
                  <a:ext uri="{FF2B5EF4-FFF2-40B4-BE49-F238E27FC236}">
                    <a16:creationId xmlns:a16="http://schemas.microsoft.com/office/drawing/2014/main" id="{D565DF9E-3574-47AD-95E4-D57FC85D5010}"/>
                  </a:ext>
                </a:extLst>
              </p:cNvPr>
              <p:cNvSpPr/>
              <p:nvPr/>
            </p:nvSpPr>
            <p:spPr>
              <a:xfrm>
                <a:off x="2304000" y="3968750"/>
                <a:ext cx="174625" cy="180975"/>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sp>
          <p:nvSpPr>
            <p:cNvPr id="8" name="Oval 7">
              <a:extLst>
                <a:ext uri="{FF2B5EF4-FFF2-40B4-BE49-F238E27FC236}">
                  <a16:creationId xmlns:a16="http://schemas.microsoft.com/office/drawing/2014/main" id="{76DDBA88-C643-4ED4-B7E5-C2C9E35A96A5}"/>
                </a:ext>
              </a:extLst>
            </p:cNvPr>
            <p:cNvSpPr/>
            <p:nvPr/>
          </p:nvSpPr>
          <p:spPr>
            <a:xfrm>
              <a:off x="5159376" y="3465514"/>
              <a:ext cx="136525" cy="14287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9" name="Oval 8">
              <a:extLst>
                <a:ext uri="{FF2B5EF4-FFF2-40B4-BE49-F238E27FC236}">
                  <a16:creationId xmlns:a16="http://schemas.microsoft.com/office/drawing/2014/main" id="{A95BEA7C-40ED-48CE-AB92-F54CADACE3FF}"/>
                </a:ext>
              </a:extLst>
            </p:cNvPr>
            <p:cNvSpPr/>
            <p:nvPr/>
          </p:nvSpPr>
          <p:spPr>
            <a:xfrm>
              <a:off x="5167314" y="2536826"/>
              <a:ext cx="136525" cy="14446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0" name="Oval 9">
              <a:extLst>
                <a:ext uri="{FF2B5EF4-FFF2-40B4-BE49-F238E27FC236}">
                  <a16:creationId xmlns:a16="http://schemas.microsoft.com/office/drawing/2014/main" id="{8EBC9F67-6DFA-43CE-9DDD-630801B4CF5B}"/>
                </a:ext>
              </a:extLst>
            </p:cNvPr>
            <p:cNvSpPr/>
            <p:nvPr/>
          </p:nvSpPr>
          <p:spPr>
            <a:xfrm>
              <a:off x="5959476" y="2609851"/>
              <a:ext cx="136525" cy="14287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1" name="Oval 10">
              <a:extLst>
                <a:ext uri="{FF2B5EF4-FFF2-40B4-BE49-F238E27FC236}">
                  <a16:creationId xmlns:a16="http://schemas.microsoft.com/office/drawing/2014/main" id="{B6D51E10-C54C-4820-8D35-21C33C4AD49B}"/>
                </a:ext>
              </a:extLst>
            </p:cNvPr>
            <p:cNvSpPr/>
            <p:nvPr/>
          </p:nvSpPr>
          <p:spPr>
            <a:xfrm>
              <a:off x="5311776" y="2428876"/>
              <a:ext cx="136525" cy="14446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spTree>
    <p:extLst>
      <p:ext uri="{BB962C8B-B14F-4D97-AF65-F5344CB8AC3E}">
        <p14:creationId xmlns:p14="http://schemas.microsoft.com/office/powerpoint/2010/main" val="12802612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458F6D4-D2C3-41DC-99B5-71C7F903DAE8}"/>
              </a:ext>
            </a:extLst>
          </p:cNvPr>
          <p:cNvSpPr txBox="1"/>
          <p:nvPr/>
        </p:nvSpPr>
        <p:spPr>
          <a:xfrm>
            <a:off x="1108364" y="914400"/>
            <a:ext cx="10169236" cy="2062103"/>
          </a:xfrm>
          <a:prstGeom prst="rect">
            <a:avLst/>
          </a:prstGeom>
          <a:noFill/>
        </p:spPr>
        <p:txBody>
          <a:bodyPr wrap="square" rtlCol="0">
            <a:spAutoFit/>
          </a:bodyPr>
          <a:lstStyle/>
          <a:p>
            <a:r>
              <a:rPr lang="en-US" sz="3200" dirty="0"/>
              <a:t>PRECISION:</a:t>
            </a:r>
          </a:p>
          <a:p>
            <a:endParaRPr lang="en-US" sz="2400" dirty="0"/>
          </a:p>
          <a:p>
            <a:r>
              <a:rPr lang="en-US" sz="2400" dirty="0"/>
              <a:t>How repeatable the measurement is.  For example, if you measure the temperature with 10 different thermometers and they all read the same value, then the thermometers are very precise. </a:t>
            </a:r>
          </a:p>
        </p:txBody>
      </p:sp>
      <p:sp>
        <p:nvSpPr>
          <p:cNvPr id="3" name="TextBox 2">
            <a:extLst>
              <a:ext uri="{FF2B5EF4-FFF2-40B4-BE49-F238E27FC236}">
                <a16:creationId xmlns:a16="http://schemas.microsoft.com/office/drawing/2014/main" id="{471B9269-04BA-4599-B8C6-6D2F59FBA7A2}"/>
              </a:ext>
            </a:extLst>
          </p:cNvPr>
          <p:cNvSpPr txBox="1"/>
          <p:nvPr/>
        </p:nvSpPr>
        <p:spPr>
          <a:xfrm>
            <a:off x="1108364" y="3429000"/>
            <a:ext cx="10169236" cy="2431435"/>
          </a:xfrm>
          <a:prstGeom prst="rect">
            <a:avLst/>
          </a:prstGeom>
          <a:noFill/>
        </p:spPr>
        <p:txBody>
          <a:bodyPr wrap="square" rtlCol="0">
            <a:spAutoFit/>
          </a:bodyPr>
          <a:lstStyle/>
          <a:p>
            <a:r>
              <a:rPr lang="en-US" sz="3200" dirty="0"/>
              <a:t>ACCURACY:</a:t>
            </a:r>
          </a:p>
          <a:p>
            <a:endParaRPr lang="en-US" sz="2400" dirty="0"/>
          </a:p>
          <a:p>
            <a:r>
              <a:rPr lang="en-US" sz="2400" dirty="0"/>
              <a:t>How close the measurement is to the actual value.  For example, if your thermometer is not calibrated very well, it might read 95 F when it is actually 100 F (as measured by a well calibrated thermometer).  In this case, your data is not going to be accurate. </a:t>
            </a:r>
          </a:p>
        </p:txBody>
      </p:sp>
    </p:spTree>
    <p:extLst>
      <p:ext uri="{BB962C8B-B14F-4D97-AF65-F5344CB8AC3E}">
        <p14:creationId xmlns:p14="http://schemas.microsoft.com/office/powerpoint/2010/main" val="13857168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2" name="TextBox 17">
            <a:extLst>
              <a:ext uri="{FF2B5EF4-FFF2-40B4-BE49-F238E27FC236}">
                <a16:creationId xmlns:a16="http://schemas.microsoft.com/office/drawing/2014/main" id="{E67AF178-0001-483B-88AF-CDC7FC0051C6}"/>
              </a:ext>
            </a:extLst>
          </p:cNvPr>
          <p:cNvSpPr txBox="1">
            <a:spLocks noChangeArrowheads="1"/>
          </p:cNvSpPr>
          <p:nvPr/>
        </p:nvSpPr>
        <p:spPr bwMode="auto">
          <a:xfrm>
            <a:off x="1438853" y="990417"/>
            <a:ext cx="9587345"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800" dirty="0"/>
              <a:t>Let’s look at the bulls eye example.  The RED spot represents the “true” value…  The “clustering” of the data points represents the “precision”.  The distance from the red spot represents “accuracy”</a:t>
            </a:r>
          </a:p>
        </p:txBody>
      </p:sp>
      <p:grpSp>
        <p:nvGrpSpPr>
          <p:cNvPr id="31" name="Group 30">
            <a:extLst>
              <a:ext uri="{FF2B5EF4-FFF2-40B4-BE49-F238E27FC236}">
                <a16:creationId xmlns:a16="http://schemas.microsoft.com/office/drawing/2014/main" id="{61DC2D62-63F6-4FF4-8FF4-A95417EC35FE}"/>
              </a:ext>
            </a:extLst>
          </p:cNvPr>
          <p:cNvGrpSpPr/>
          <p:nvPr/>
        </p:nvGrpSpPr>
        <p:grpSpPr>
          <a:xfrm>
            <a:off x="2696010" y="2229858"/>
            <a:ext cx="1639887" cy="2086983"/>
            <a:chOff x="2696010" y="2229858"/>
            <a:chExt cx="1639887" cy="2086983"/>
          </a:xfrm>
        </p:grpSpPr>
        <p:grpSp>
          <p:nvGrpSpPr>
            <p:cNvPr id="18" name="Group 17">
              <a:extLst>
                <a:ext uri="{FF2B5EF4-FFF2-40B4-BE49-F238E27FC236}">
                  <a16:creationId xmlns:a16="http://schemas.microsoft.com/office/drawing/2014/main" id="{D37DF672-A1F8-45B8-945A-EBDC2E2411B4}"/>
                </a:ext>
              </a:extLst>
            </p:cNvPr>
            <p:cNvGrpSpPr/>
            <p:nvPr/>
          </p:nvGrpSpPr>
          <p:grpSpPr>
            <a:xfrm>
              <a:off x="2843646" y="2229858"/>
              <a:ext cx="1219200" cy="1317045"/>
              <a:chOff x="2843646" y="2229858"/>
              <a:chExt cx="1219200" cy="1317045"/>
            </a:xfrm>
          </p:grpSpPr>
          <p:sp>
            <p:nvSpPr>
              <p:cNvPr id="19" name="Oval 18">
                <a:extLst>
                  <a:ext uri="{FF2B5EF4-FFF2-40B4-BE49-F238E27FC236}">
                    <a16:creationId xmlns:a16="http://schemas.microsoft.com/office/drawing/2014/main" id="{B1A56C85-DA35-4BAC-821A-1209FE97EA62}"/>
                  </a:ext>
                </a:extLst>
              </p:cNvPr>
              <p:cNvSpPr/>
              <p:nvPr/>
            </p:nvSpPr>
            <p:spPr>
              <a:xfrm>
                <a:off x="3265920" y="2482271"/>
                <a:ext cx="134938" cy="14287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0" name="Oval 19">
                <a:extLst>
                  <a:ext uri="{FF2B5EF4-FFF2-40B4-BE49-F238E27FC236}">
                    <a16:creationId xmlns:a16="http://schemas.microsoft.com/office/drawing/2014/main" id="{398C79C0-04C8-48D7-A508-66EBC376747C}"/>
                  </a:ext>
                </a:extLst>
              </p:cNvPr>
              <p:cNvSpPr/>
              <p:nvPr/>
            </p:nvSpPr>
            <p:spPr>
              <a:xfrm>
                <a:off x="3273859" y="2337808"/>
                <a:ext cx="134937" cy="14446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1" name="Oval 20">
                <a:extLst>
                  <a:ext uri="{FF2B5EF4-FFF2-40B4-BE49-F238E27FC236}">
                    <a16:creationId xmlns:a16="http://schemas.microsoft.com/office/drawing/2014/main" id="{B2B13417-BA0C-48EA-BBE8-ABAAF07678F8}"/>
                  </a:ext>
                </a:extLst>
              </p:cNvPr>
              <p:cNvSpPr/>
              <p:nvPr/>
            </p:nvSpPr>
            <p:spPr>
              <a:xfrm>
                <a:off x="3418320" y="2409246"/>
                <a:ext cx="134938" cy="14446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2" name="Oval 21">
                <a:extLst>
                  <a:ext uri="{FF2B5EF4-FFF2-40B4-BE49-F238E27FC236}">
                    <a16:creationId xmlns:a16="http://schemas.microsoft.com/office/drawing/2014/main" id="{790D6E58-DEC3-42A7-90BE-CF7031D2866A}"/>
                  </a:ext>
                </a:extLst>
              </p:cNvPr>
              <p:cNvSpPr/>
              <p:nvPr/>
            </p:nvSpPr>
            <p:spPr>
              <a:xfrm>
                <a:off x="3418320" y="2229858"/>
                <a:ext cx="134938" cy="14446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nvGrpSpPr>
              <p:cNvPr id="24579" name="Group 6">
                <a:extLst>
                  <a:ext uri="{FF2B5EF4-FFF2-40B4-BE49-F238E27FC236}">
                    <a16:creationId xmlns:a16="http://schemas.microsoft.com/office/drawing/2014/main" id="{75139E1A-5FD2-41E5-9996-91C80829A3C5}"/>
                  </a:ext>
                </a:extLst>
              </p:cNvPr>
              <p:cNvGrpSpPr>
                <a:grpSpLocks/>
              </p:cNvGrpSpPr>
              <p:nvPr/>
            </p:nvGrpSpPr>
            <p:grpSpPr bwMode="auto">
              <a:xfrm>
                <a:off x="2843646" y="2327703"/>
                <a:ext cx="1219200" cy="1219200"/>
                <a:chOff x="1784888" y="3429000"/>
                <a:chExt cx="1219200" cy="1219200"/>
              </a:xfrm>
            </p:grpSpPr>
            <p:sp>
              <p:nvSpPr>
                <p:cNvPr id="3" name="Oval 2">
                  <a:extLst>
                    <a:ext uri="{FF2B5EF4-FFF2-40B4-BE49-F238E27FC236}">
                      <a16:creationId xmlns:a16="http://schemas.microsoft.com/office/drawing/2014/main" id="{202EB80F-52BD-40E2-B831-CA34EAC17BE9}"/>
                    </a:ext>
                  </a:extLst>
                </p:cNvPr>
                <p:cNvSpPr/>
                <p:nvPr/>
              </p:nvSpPr>
              <p:spPr>
                <a:xfrm>
                  <a:off x="1784888" y="3429000"/>
                  <a:ext cx="1219200" cy="12192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 name="Oval 3">
                  <a:extLst>
                    <a:ext uri="{FF2B5EF4-FFF2-40B4-BE49-F238E27FC236}">
                      <a16:creationId xmlns:a16="http://schemas.microsoft.com/office/drawing/2014/main" id="{C8F7542C-C62A-46A1-B742-9BAD6335798B}"/>
                    </a:ext>
                  </a:extLst>
                </p:cNvPr>
                <p:cNvSpPr/>
                <p:nvPr/>
              </p:nvSpPr>
              <p:spPr>
                <a:xfrm>
                  <a:off x="2159538" y="3824287"/>
                  <a:ext cx="457200" cy="43338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 name="Oval 4">
                  <a:extLst>
                    <a:ext uri="{FF2B5EF4-FFF2-40B4-BE49-F238E27FC236}">
                      <a16:creationId xmlns:a16="http://schemas.microsoft.com/office/drawing/2014/main" id="{452241E1-E047-4C0F-87C6-6ECF6F2AB889}"/>
                    </a:ext>
                  </a:extLst>
                </p:cNvPr>
                <p:cNvSpPr/>
                <p:nvPr/>
              </p:nvSpPr>
              <p:spPr>
                <a:xfrm>
                  <a:off x="1973801" y="3644900"/>
                  <a:ext cx="833437" cy="82867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Oval 5">
                  <a:extLst>
                    <a:ext uri="{FF2B5EF4-FFF2-40B4-BE49-F238E27FC236}">
                      <a16:creationId xmlns:a16="http://schemas.microsoft.com/office/drawing/2014/main" id="{D27DDFE3-05DD-4A2E-8F65-CCB1D1C98685}"/>
                    </a:ext>
                  </a:extLst>
                </p:cNvPr>
                <p:cNvSpPr/>
                <p:nvPr/>
              </p:nvSpPr>
              <p:spPr>
                <a:xfrm>
                  <a:off x="2304001" y="3968750"/>
                  <a:ext cx="174625" cy="180975"/>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grpSp>
        <p:sp>
          <p:nvSpPr>
            <p:cNvPr id="24595" name="TextBox 30">
              <a:extLst>
                <a:ext uri="{FF2B5EF4-FFF2-40B4-BE49-F238E27FC236}">
                  <a16:creationId xmlns:a16="http://schemas.microsoft.com/office/drawing/2014/main" id="{D31816B1-FF67-45BA-9964-B9CB5B4DB5E7}"/>
                </a:ext>
              </a:extLst>
            </p:cNvPr>
            <p:cNvSpPr txBox="1">
              <a:spLocks noChangeArrowheads="1"/>
            </p:cNvSpPr>
            <p:nvPr/>
          </p:nvSpPr>
          <p:spPr bwMode="auto">
            <a:xfrm>
              <a:off x="2696010" y="3731054"/>
              <a:ext cx="1639887" cy="585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600"/>
                <a:t>Precise, but not Accurate</a:t>
              </a:r>
            </a:p>
          </p:txBody>
        </p:sp>
      </p:grpSp>
      <p:grpSp>
        <p:nvGrpSpPr>
          <p:cNvPr id="35" name="Group 34">
            <a:extLst>
              <a:ext uri="{FF2B5EF4-FFF2-40B4-BE49-F238E27FC236}">
                <a16:creationId xmlns:a16="http://schemas.microsoft.com/office/drawing/2014/main" id="{42D95FF3-7C89-45AE-9C6E-8EB22E2CB4C3}"/>
              </a:ext>
            </a:extLst>
          </p:cNvPr>
          <p:cNvGrpSpPr/>
          <p:nvPr/>
        </p:nvGrpSpPr>
        <p:grpSpPr>
          <a:xfrm>
            <a:off x="4910570" y="2304181"/>
            <a:ext cx="1639888" cy="1986252"/>
            <a:chOff x="4910570" y="2304181"/>
            <a:chExt cx="1639888" cy="1986252"/>
          </a:xfrm>
        </p:grpSpPr>
        <p:grpSp>
          <p:nvGrpSpPr>
            <p:cNvPr id="8" name="Group 7">
              <a:extLst>
                <a:ext uri="{FF2B5EF4-FFF2-40B4-BE49-F238E27FC236}">
                  <a16:creationId xmlns:a16="http://schemas.microsoft.com/office/drawing/2014/main" id="{D3D64371-E690-4F08-8CA6-214CAF64ADDF}"/>
                </a:ext>
              </a:extLst>
            </p:cNvPr>
            <p:cNvGrpSpPr/>
            <p:nvPr/>
          </p:nvGrpSpPr>
          <p:grpSpPr>
            <a:xfrm>
              <a:off x="4995502" y="2304181"/>
              <a:ext cx="1219200" cy="1249504"/>
              <a:chOff x="5009357" y="2428876"/>
              <a:chExt cx="1219200" cy="1249504"/>
            </a:xfrm>
          </p:grpSpPr>
          <p:grpSp>
            <p:nvGrpSpPr>
              <p:cNvPr id="24580" name="Group 7">
                <a:extLst>
                  <a:ext uri="{FF2B5EF4-FFF2-40B4-BE49-F238E27FC236}">
                    <a16:creationId xmlns:a16="http://schemas.microsoft.com/office/drawing/2014/main" id="{5FD73130-38A7-418C-923C-07A6D8C8DE32}"/>
                  </a:ext>
                </a:extLst>
              </p:cNvPr>
              <p:cNvGrpSpPr>
                <a:grpSpLocks/>
              </p:cNvGrpSpPr>
              <p:nvPr/>
            </p:nvGrpSpPr>
            <p:grpSpPr bwMode="auto">
              <a:xfrm>
                <a:off x="5009357" y="2459180"/>
                <a:ext cx="1219200" cy="1219200"/>
                <a:chOff x="1780919" y="3446605"/>
                <a:chExt cx="1219200" cy="1219200"/>
              </a:xfrm>
            </p:grpSpPr>
            <p:sp>
              <p:nvSpPr>
                <p:cNvPr id="9" name="Oval 8">
                  <a:extLst>
                    <a:ext uri="{FF2B5EF4-FFF2-40B4-BE49-F238E27FC236}">
                      <a16:creationId xmlns:a16="http://schemas.microsoft.com/office/drawing/2014/main" id="{6E1D415C-FB14-4F5D-830C-EE946D2BE29B}"/>
                    </a:ext>
                  </a:extLst>
                </p:cNvPr>
                <p:cNvSpPr/>
                <p:nvPr/>
              </p:nvSpPr>
              <p:spPr>
                <a:xfrm>
                  <a:off x="1780919" y="3446605"/>
                  <a:ext cx="1219200" cy="12192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0" name="Oval 9">
                  <a:extLst>
                    <a:ext uri="{FF2B5EF4-FFF2-40B4-BE49-F238E27FC236}">
                      <a16:creationId xmlns:a16="http://schemas.microsoft.com/office/drawing/2014/main" id="{E3048A3A-0F33-4E30-B22D-7C057496E243}"/>
                    </a:ext>
                  </a:extLst>
                </p:cNvPr>
                <p:cNvSpPr/>
                <p:nvPr/>
              </p:nvSpPr>
              <p:spPr>
                <a:xfrm>
                  <a:off x="2159538" y="3824288"/>
                  <a:ext cx="457200" cy="43338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1" name="Oval 10">
                  <a:extLst>
                    <a:ext uri="{FF2B5EF4-FFF2-40B4-BE49-F238E27FC236}">
                      <a16:creationId xmlns:a16="http://schemas.microsoft.com/office/drawing/2014/main" id="{CC1143BC-B6EF-49DF-A70E-8E1FB65B9150}"/>
                    </a:ext>
                  </a:extLst>
                </p:cNvPr>
                <p:cNvSpPr/>
                <p:nvPr/>
              </p:nvSpPr>
              <p:spPr>
                <a:xfrm>
                  <a:off x="1973800" y="3644900"/>
                  <a:ext cx="833438" cy="82867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2" name="Oval 11">
                  <a:extLst>
                    <a:ext uri="{FF2B5EF4-FFF2-40B4-BE49-F238E27FC236}">
                      <a16:creationId xmlns:a16="http://schemas.microsoft.com/office/drawing/2014/main" id="{B618B839-A118-47AA-AE62-2B27EBE8F27A}"/>
                    </a:ext>
                  </a:extLst>
                </p:cNvPr>
                <p:cNvSpPr/>
                <p:nvPr/>
              </p:nvSpPr>
              <p:spPr>
                <a:xfrm>
                  <a:off x="2304000" y="3968750"/>
                  <a:ext cx="174625" cy="180975"/>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sp>
            <p:nvSpPr>
              <p:cNvPr id="27" name="Oval 26">
                <a:extLst>
                  <a:ext uri="{FF2B5EF4-FFF2-40B4-BE49-F238E27FC236}">
                    <a16:creationId xmlns:a16="http://schemas.microsoft.com/office/drawing/2014/main" id="{5E88702B-5AE0-445C-8465-46C375858E6D}"/>
                  </a:ext>
                </a:extLst>
              </p:cNvPr>
              <p:cNvSpPr/>
              <p:nvPr/>
            </p:nvSpPr>
            <p:spPr>
              <a:xfrm>
                <a:off x="5159376" y="3465514"/>
                <a:ext cx="136525" cy="14287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8" name="Oval 27">
                <a:extLst>
                  <a:ext uri="{FF2B5EF4-FFF2-40B4-BE49-F238E27FC236}">
                    <a16:creationId xmlns:a16="http://schemas.microsoft.com/office/drawing/2014/main" id="{8DFC4DE2-27CF-4C26-91D4-4E39DEC2081B}"/>
                  </a:ext>
                </a:extLst>
              </p:cNvPr>
              <p:cNvSpPr/>
              <p:nvPr/>
            </p:nvSpPr>
            <p:spPr>
              <a:xfrm>
                <a:off x="5167314" y="2536826"/>
                <a:ext cx="136525" cy="14446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9" name="Oval 28">
                <a:extLst>
                  <a:ext uri="{FF2B5EF4-FFF2-40B4-BE49-F238E27FC236}">
                    <a16:creationId xmlns:a16="http://schemas.microsoft.com/office/drawing/2014/main" id="{B6C44089-4D93-40A2-AA43-5FDCD70DA46C}"/>
                  </a:ext>
                </a:extLst>
              </p:cNvPr>
              <p:cNvSpPr/>
              <p:nvPr/>
            </p:nvSpPr>
            <p:spPr>
              <a:xfrm>
                <a:off x="5959476" y="2609851"/>
                <a:ext cx="136525" cy="14287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0" name="Oval 29">
                <a:extLst>
                  <a:ext uri="{FF2B5EF4-FFF2-40B4-BE49-F238E27FC236}">
                    <a16:creationId xmlns:a16="http://schemas.microsoft.com/office/drawing/2014/main" id="{230698A1-985A-4F5B-8F98-ED4008CCA973}"/>
                  </a:ext>
                </a:extLst>
              </p:cNvPr>
              <p:cNvSpPr/>
              <p:nvPr/>
            </p:nvSpPr>
            <p:spPr>
              <a:xfrm>
                <a:off x="5311776" y="2428876"/>
                <a:ext cx="136525" cy="14446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sp>
          <p:nvSpPr>
            <p:cNvPr id="24596" name="TextBox 31">
              <a:extLst>
                <a:ext uri="{FF2B5EF4-FFF2-40B4-BE49-F238E27FC236}">
                  <a16:creationId xmlns:a16="http://schemas.microsoft.com/office/drawing/2014/main" id="{E425AEFD-555E-4D74-893E-A8BE517B6086}"/>
                </a:ext>
              </a:extLst>
            </p:cNvPr>
            <p:cNvSpPr txBox="1">
              <a:spLocks noChangeArrowheads="1"/>
            </p:cNvSpPr>
            <p:nvPr/>
          </p:nvSpPr>
          <p:spPr bwMode="auto">
            <a:xfrm>
              <a:off x="4910570" y="3706233"/>
              <a:ext cx="1639888"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600"/>
                <a:t>Neither Precise nor Accurate</a:t>
              </a:r>
            </a:p>
          </p:txBody>
        </p:sp>
      </p:grpSp>
      <p:grpSp>
        <p:nvGrpSpPr>
          <p:cNvPr id="34" name="Group 33">
            <a:extLst>
              <a:ext uri="{FF2B5EF4-FFF2-40B4-BE49-F238E27FC236}">
                <a16:creationId xmlns:a16="http://schemas.microsoft.com/office/drawing/2014/main" id="{42A29B26-4BD1-4A5F-8F48-892E30EE367B}"/>
              </a:ext>
            </a:extLst>
          </p:cNvPr>
          <p:cNvGrpSpPr/>
          <p:nvPr/>
        </p:nvGrpSpPr>
        <p:grpSpPr>
          <a:xfrm>
            <a:off x="7166408" y="2287440"/>
            <a:ext cx="4225345" cy="2043248"/>
            <a:chOff x="7166408" y="2287440"/>
            <a:chExt cx="4225345" cy="2043248"/>
          </a:xfrm>
        </p:grpSpPr>
        <p:grpSp>
          <p:nvGrpSpPr>
            <p:cNvPr id="32" name="Group 31">
              <a:extLst>
                <a:ext uri="{FF2B5EF4-FFF2-40B4-BE49-F238E27FC236}">
                  <a16:creationId xmlns:a16="http://schemas.microsoft.com/office/drawing/2014/main" id="{BFE17BC2-DAD4-4A31-A8D1-4522D7FF92E1}"/>
                </a:ext>
              </a:extLst>
            </p:cNvPr>
            <p:cNvGrpSpPr/>
            <p:nvPr/>
          </p:nvGrpSpPr>
          <p:grpSpPr>
            <a:xfrm>
              <a:off x="7166408" y="2287440"/>
              <a:ext cx="1219200" cy="1219200"/>
              <a:chOff x="7166408" y="2301295"/>
              <a:chExt cx="1219200" cy="1219200"/>
            </a:xfrm>
          </p:grpSpPr>
          <p:sp>
            <p:nvSpPr>
              <p:cNvPr id="23" name="Oval 22">
                <a:extLst>
                  <a:ext uri="{FF2B5EF4-FFF2-40B4-BE49-F238E27FC236}">
                    <a16:creationId xmlns:a16="http://schemas.microsoft.com/office/drawing/2014/main" id="{E0263D74-024F-4117-988C-3BA36F6682D3}"/>
                  </a:ext>
                </a:extLst>
              </p:cNvPr>
              <p:cNvSpPr/>
              <p:nvPr/>
            </p:nvSpPr>
            <p:spPr>
              <a:xfrm>
                <a:off x="7593446" y="2950584"/>
                <a:ext cx="136525" cy="14287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4" name="Oval 23">
                <a:extLst>
                  <a:ext uri="{FF2B5EF4-FFF2-40B4-BE49-F238E27FC236}">
                    <a16:creationId xmlns:a16="http://schemas.microsoft.com/office/drawing/2014/main" id="{FBB71280-4B7E-4584-B1AB-AC4CFE7D9B13}"/>
                  </a:ext>
                </a:extLst>
              </p:cNvPr>
              <p:cNvSpPr/>
              <p:nvPr/>
            </p:nvSpPr>
            <p:spPr>
              <a:xfrm>
                <a:off x="7601384" y="2806121"/>
                <a:ext cx="136525" cy="14446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5" name="Oval 24">
                <a:extLst>
                  <a:ext uri="{FF2B5EF4-FFF2-40B4-BE49-F238E27FC236}">
                    <a16:creationId xmlns:a16="http://schemas.microsoft.com/office/drawing/2014/main" id="{7C27BB6B-0767-4C4A-B58E-0345781962D6}"/>
                  </a:ext>
                </a:extLst>
              </p:cNvPr>
              <p:cNvSpPr/>
              <p:nvPr/>
            </p:nvSpPr>
            <p:spPr>
              <a:xfrm>
                <a:off x="7745846" y="2877558"/>
                <a:ext cx="136525" cy="14446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6" name="Oval 25">
                <a:extLst>
                  <a:ext uri="{FF2B5EF4-FFF2-40B4-BE49-F238E27FC236}">
                    <a16:creationId xmlns:a16="http://schemas.microsoft.com/office/drawing/2014/main" id="{38323782-027D-4C4E-A3A5-6C5EB7B28242}"/>
                  </a:ext>
                </a:extLst>
              </p:cNvPr>
              <p:cNvSpPr/>
              <p:nvPr/>
            </p:nvSpPr>
            <p:spPr>
              <a:xfrm>
                <a:off x="7745846" y="2698171"/>
                <a:ext cx="136525" cy="14287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nvGrpSpPr>
              <p:cNvPr id="24581" name="Group 12">
                <a:extLst>
                  <a:ext uri="{FF2B5EF4-FFF2-40B4-BE49-F238E27FC236}">
                    <a16:creationId xmlns:a16="http://schemas.microsoft.com/office/drawing/2014/main" id="{5814CC09-540D-47EE-8111-AD281D56ACC4}"/>
                  </a:ext>
                </a:extLst>
              </p:cNvPr>
              <p:cNvGrpSpPr>
                <a:grpSpLocks/>
              </p:cNvGrpSpPr>
              <p:nvPr/>
            </p:nvGrpSpPr>
            <p:grpSpPr bwMode="auto">
              <a:xfrm>
                <a:off x="7166408" y="2301295"/>
                <a:ext cx="1219200" cy="1219200"/>
                <a:chOff x="1784888" y="3429000"/>
                <a:chExt cx="1219200" cy="1219200"/>
              </a:xfrm>
            </p:grpSpPr>
            <p:sp>
              <p:nvSpPr>
                <p:cNvPr id="14" name="Oval 13">
                  <a:extLst>
                    <a:ext uri="{FF2B5EF4-FFF2-40B4-BE49-F238E27FC236}">
                      <a16:creationId xmlns:a16="http://schemas.microsoft.com/office/drawing/2014/main" id="{45F6B1BE-DEFC-4B8E-BA15-A2799FF989CB}"/>
                    </a:ext>
                  </a:extLst>
                </p:cNvPr>
                <p:cNvSpPr/>
                <p:nvPr/>
              </p:nvSpPr>
              <p:spPr>
                <a:xfrm>
                  <a:off x="1784888" y="3429000"/>
                  <a:ext cx="1219200" cy="12192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5" name="Oval 14">
                  <a:extLst>
                    <a:ext uri="{FF2B5EF4-FFF2-40B4-BE49-F238E27FC236}">
                      <a16:creationId xmlns:a16="http://schemas.microsoft.com/office/drawing/2014/main" id="{0D4A6045-93C9-464E-A2EB-2CBC27F66CF6}"/>
                    </a:ext>
                  </a:extLst>
                </p:cNvPr>
                <p:cNvSpPr/>
                <p:nvPr/>
              </p:nvSpPr>
              <p:spPr>
                <a:xfrm>
                  <a:off x="2159538" y="3824288"/>
                  <a:ext cx="457200" cy="43338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6" name="Oval 15">
                  <a:extLst>
                    <a:ext uri="{FF2B5EF4-FFF2-40B4-BE49-F238E27FC236}">
                      <a16:creationId xmlns:a16="http://schemas.microsoft.com/office/drawing/2014/main" id="{7A8A4E5C-C36F-4FEC-BC2B-EC090E413280}"/>
                    </a:ext>
                  </a:extLst>
                </p:cNvPr>
                <p:cNvSpPr/>
                <p:nvPr/>
              </p:nvSpPr>
              <p:spPr>
                <a:xfrm>
                  <a:off x="1973800" y="3644900"/>
                  <a:ext cx="833438" cy="82867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7" name="Oval 16">
                  <a:extLst>
                    <a:ext uri="{FF2B5EF4-FFF2-40B4-BE49-F238E27FC236}">
                      <a16:creationId xmlns:a16="http://schemas.microsoft.com/office/drawing/2014/main" id="{363FADC5-135F-4DDB-BA61-10B5B8BE8F8E}"/>
                    </a:ext>
                  </a:extLst>
                </p:cNvPr>
                <p:cNvSpPr/>
                <p:nvPr/>
              </p:nvSpPr>
              <p:spPr>
                <a:xfrm>
                  <a:off x="2304000" y="3968750"/>
                  <a:ext cx="174625" cy="180975"/>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grpSp>
        <p:sp>
          <p:nvSpPr>
            <p:cNvPr id="24597" name="TextBox 32">
              <a:extLst>
                <a:ext uri="{FF2B5EF4-FFF2-40B4-BE49-F238E27FC236}">
                  <a16:creationId xmlns:a16="http://schemas.microsoft.com/office/drawing/2014/main" id="{8DE7023F-4E2B-4575-AA74-D921EEA2DADA}"/>
                </a:ext>
              </a:extLst>
            </p:cNvPr>
            <p:cNvSpPr txBox="1">
              <a:spLocks noChangeArrowheads="1"/>
            </p:cNvSpPr>
            <p:nvPr/>
          </p:nvSpPr>
          <p:spPr bwMode="auto">
            <a:xfrm>
              <a:off x="7177520" y="3696709"/>
              <a:ext cx="1639888" cy="585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600"/>
                <a:t>Precise and Accurate</a:t>
              </a:r>
            </a:p>
          </p:txBody>
        </p:sp>
        <p:sp>
          <p:nvSpPr>
            <p:cNvPr id="24598" name="TextBox 33">
              <a:extLst>
                <a:ext uri="{FF2B5EF4-FFF2-40B4-BE49-F238E27FC236}">
                  <a16:creationId xmlns:a16="http://schemas.microsoft.com/office/drawing/2014/main" id="{05B94914-7DAA-47B9-AD5D-F921D14505E2}"/>
                </a:ext>
              </a:extLst>
            </p:cNvPr>
            <p:cNvSpPr txBox="1">
              <a:spLocks noChangeArrowheads="1"/>
            </p:cNvSpPr>
            <p:nvPr/>
          </p:nvSpPr>
          <p:spPr bwMode="auto">
            <a:xfrm>
              <a:off x="8596745" y="3592024"/>
              <a:ext cx="2795008"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400" i="1" dirty="0"/>
                <a:t>The data has a tight clustering (repeatable) and it is very close to the bull’s eye</a:t>
              </a:r>
            </a:p>
          </p:txBody>
        </p:sp>
      </p:grpSp>
      <p:sp>
        <p:nvSpPr>
          <p:cNvPr id="24599" name="TextBox 34">
            <a:extLst>
              <a:ext uri="{FF2B5EF4-FFF2-40B4-BE49-F238E27FC236}">
                <a16:creationId xmlns:a16="http://schemas.microsoft.com/office/drawing/2014/main" id="{D8B0541F-A82F-43BF-8135-F4E12CBD3B28}"/>
              </a:ext>
            </a:extLst>
          </p:cNvPr>
          <p:cNvSpPr txBox="1">
            <a:spLocks noChangeArrowheads="1"/>
          </p:cNvSpPr>
          <p:nvPr/>
        </p:nvSpPr>
        <p:spPr bwMode="auto">
          <a:xfrm>
            <a:off x="708859" y="4663072"/>
            <a:ext cx="958734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2400" dirty="0"/>
              <a:t>Is it possible to have a data set that is not precise, but is accurate?  </a:t>
            </a:r>
          </a:p>
        </p:txBody>
      </p:sp>
      <p:sp>
        <p:nvSpPr>
          <p:cNvPr id="24600" name="Slide Number Placeholder 1">
            <a:extLst>
              <a:ext uri="{FF2B5EF4-FFF2-40B4-BE49-F238E27FC236}">
                <a16:creationId xmlns:a16="http://schemas.microsoft.com/office/drawing/2014/main" id="{DCC14697-6D02-4395-88E5-09C01C33CF00}"/>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647CC862-5EE4-45D0-BFCA-F8DB3D2A1E6C}" type="slidenum">
              <a:rPr lang="en-US" altLang="en-US" sz="1200">
                <a:solidFill>
                  <a:srgbClr val="898989"/>
                </a:solidFill>
              </a:rPr>
              <a:pPr>
                <a:spcBef>
                  <a:spcPct val="0"/>
                </a:spcBef>
                <a:buFontTx/>
                <a:buNone/>
              </a:pPr>
              <a:t>3</a:t>
            </a:fld>
            <a:endParaRPr lang="en-US" altLang="en-US" sz="1200">
              <a:solidFill>
                <a:srgbClr val="898989"/>
              </a:solidFill>
            </a:endParaRPr>
          </a:p>
        </p:txBody>
      </p:sp>
      <p:sp>
        <p:nvSpPr>
          <p:cNvPr id="39" name="Title 22">
            <a:extLst>
              <a:ext uri="{FF2B5EF4-FFF2-40B4-BE49-F238E27FC236}">
                <a16:creationId xmlns:a16="http://schemas.microsoft.com/office/drawing/2014/main" id="{53A19001-1AF7-429D-A500-94A9B8D4BF0D}"/>
              </a:ext>
            </a:extLst>
          </p:cNvPr>
          <p:cNvSpPr txBox="1">
            <a:spLocks/>
          </p:cNvSpPr>
          <p:nvPr/>
        </p:nvSpPr>
        <p:spPr>
          <a:xfrm>
            <a:off x="1981200" y="90728"/>
            <a:ext cx="8229600" cy="563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defRPr/>
            </a:pPr>
            <a:r>
              <a:rPr lang="en-US" sz="3200" b="1">
                <a:solidFill>
                  <a:srgbClr val="FF0000"/>
                </a:solidFill>
              </a:rPr>
              <a:t>Precision &amp; Accuracy</a:t>
            </a:r>
            <a:endParaRPr lang="en-US" sz="3200" b="1" dirty="0">
              <a:solidFill>
                <a:srgbClr val="FF0000"/>
              </a:solidFill>
            </a:endParaRPr>
          </a:p>
        </p:txBody>
      </p:sp>
      <p:sp>
        <p:nvSpPr>
          <p:cNvPr id="38" name="TextBox 34">
            <a:extLst>
              <a:ext uri="{FF2B5EF4-FFF2-40B4-BE49-F238E27FC236}">
                <a16:creationId xmlns:a16="http://schemas.microsoft.com/office/drawing/2014/main" id="{F039B955-79FD-4EDF-AA2C-A3635071B0F1}"/>
              </a:ext>
            </a:extLst>
          </p:cNvPr>
          <p:cNvSpPr txBox="1">
            <a:spLocks noChangeArrowheads="1"/>
          </p:cNvSpPr>
          <p:nvPr/>
        </p:nvSpPr>
        <p:spPr bwMode="auto">
          <a:xfrm>
            <a:off x="708859" y="5245670"/>
            <a:ext cx="10049812"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2400" dirty="0"/>
              <a:t>No, if the data is not “precise”, then that means the data points are spread out.  One point could be “accurate”, but since the data is spread out, the other points will not be accurate. </a:t>
            </a:r>
          </a:p>
        </p:txBody>
      </p:sp>
    </p:spTree>
    <p:extLst>
      <p:ext uri="{BB962C8B-B14F-4D97-AF65-F5344CB8AC3E}">
        <p14:creationId xmlns:p14="http://schemas.microsoft.com/office/powerpoint/2010/main" val="21695657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5"/>
                                        </p:tgtEl>
                                        <p:attrNameLst>
                                          <p:attrName>style.visibility</p:attrName>
                                        </p:attrNameLst>
                                      </p:cBhvr>
                                      <p:to>
                                        <p:strVal val="visible"/>
                                      </p:to>
                                    </p:set>
                                    <p:animEffect transition="in" filter="fade">
                                      <p:cBhvr>
                                        <p:cTn id="7" dur="500"/>
                                        <p:tgtEl>
                                          <p:spTgt spid="3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4"/>
                                        </p:tgtEl>
                                        <p:attrNameLst>
                                          <p:attrName>style.visibility</p:attrName>
                                        </p:attrNameLst>
                                      </p:cBhvr>
                                      <p:to>
                                        <p:strVal val="visible"/>
                                      </p:to>
                                    </p:set>
                                    <p:animEffect transition="in" filter="fade">
                                      <p:cBhvr>
                                        <p:cTn id="12" dur="500"/>
                                        <p:tgtEl>
                                          <p:spTgt spid="3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4599"/>
                                        </p:tgtEl>
                                        <p:attrNameLst>
                                          <p:attrName>style.visibility</p:attrName>
                                        </p:attrNameLst>
                                      </p:cBhvr>
                                      <p:to>
                                        <p:strVal val="visible"/>
                                      </p:to>
                                    </p:set>
                                    <p:animEffect transition="in" filter="fade">
                                      <p:cBhvr>
                                        <p:cTn id="17" dur="500"/>
                                        <p:tgtEl>
                                          <p:spTgt spid="24599"/>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8"/>
                                        </p:tgtEl>
                                        <p:attrNameLst>
                                          <p:attrName>style.visibility</p:attrName>
                                        </p:attrNameLst>
                                      </p:cBhvr>
                                      <p:to>
                                        <p:strVal val="visible"/>
                                      </p:to>
                                    </p:set>
                                    <p:animEffect transition="in" filter="fade">
                                      <p:cBhvr>
                                        <p:cTn id="22" dur="500"/>
                                        <p:tgtEl>
                                          <p:spTgt spid="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99" grpId="0"/>
      <p:bldP spid="38"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a:extLst>
              <a:ext uri="{FF2B5EF4-FFF2-40B4-BE49-F238E27FC236}">
                <a16:creationId xmlns:a16="http://schemas.microsoft.com/office/drawing/2014/main" id="{B5AD867F-476A-4CD6-BFD3-335587EBD653}"/>
              </a:ext>
            </a:extLst>
          </p:cNvPr>
          <p:cNvCxnSpPr/>
          <p:nvPr/>
        </p:nvCxnSpPr>
        <p:spPr>
          <a:xfrm>
            <a:off x="2895600" y="1814950"/>
            <a:ext cx="0" cy="426720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787455AA-AA03-44C2-9C19-A178F5441975}"/>
              </a:ext>
            </a:extLst>
          </p:cNvPr>
          <p:cNvCxnSpPr/>
          <p:nvPr/>
        </p:nvCxnSpPr>
        <p:spPr>
          <a:xfrm flipH="1">
            <a:off x="2908300" y="6082150"/>
            <a:ext cx="6692900"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8" name="Oval 7">
            <a:extLst>
              <a:ext uri="{FF2B5EF4-FFF2-40B4-BE49-F238E27FC236}">
                <a16:creationId xmlns:a16="http://schemas.microsoft.com/office/drawing/2014/main" id="{8AA179B8-CE70-497E-98D8-3756E3A6A887}"/>
              </a:ext>
            </a:extLst>
          </p:cNvPr>
          <p:cNvSpPr/>
          <p:nvPr/>
        </p:nvSpPr>
        <p:spPr>
          <a:xfrm>
            <a:off x="3733800" y="2276913"/>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1509" name="TextBox 8">
            <a:extLst>
              <a:ext uri="{FF2B5EF4-FFF2-40B4-BE49-F238E27FC236}">
                <a16:creationId xmlns:a16="http://schemas.microsoft.com/office/drawing/2014/main" id="{58E38DF3-52AF-4517-BCEA-D9789EB3FE58}"/>
              </a:ext>
            </a:extLst>
          </p:cNvPr>
          <p:cNvSpPr txBox="1">
            <a:spLocks noChangeArrowheads="1"/>
          </p:cNvSpPr>
          <p:nvPr/>
        </p:nvSpPr>
        <p:spPr bwMode="auto">
          <a:xfrm rot="16200000">
            <a:off x="1785144" y="3687406"/>
            <a:ext cx="13716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800"/>
              <a:t>Air Density</a:t>
            </a:r>
          </a:p>
        </p:txBody>
      </p:sp>
      <p:sp>
        <p:nvSpPr>
          <p:cNvPr id="21510" name="TextBox 9">
            <a:extLst>
              <a:ext uri="{FF2B5EF4-FFF2-40B4-BE49-F238E27FC236}">
                <a16:creationId xmlns:a16="http://schemas.microsoft.com/office/drawing/2014/main" id="{C1E9C8EA-D3A0-482D-A107-4B7FD85D058A}"/>
              </a:ext>
            </a:extLst>
          </p:cNvPr>
          <p:cNvSpPr txBox="1">
            <a:spLocks noChangeArrowheads="1"/>
          </p:cNvSpPr>
          <p:nvPr/>
        </p:nvSpPr>
        <p:spPr bwMode="auto">
          <a:xfrm>
            <a:off x="4953000" y="6158350"/>
            <a:ext cx="25146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800"/>
              <a:t>Air Temperature</a:t>
            </a:r>
          </a:p>
        </p:txBody>
      </p:sp>
      <p:sp>
        <p:nvSpPr>
          <p:cNvPr id="21511" name="TextBox 10">
            <a:extLst>
              <a:ext uri="{FF2B5EF4-FFF2-40B4-BE49-F238E27FC236}">
                <a16:creationId xmlns:a16="http://schemas.microsoft.com/office/drawing/2014/main" id="{0C5FDBC5-803F-426F-9E73-CCC3BC6F6BA0}"/>
              </a:ext>
            </a:extLst>
          </p:cNvPr>
          <p:cNvSpPr txBox="1">
            <a:spLocks noChangeArrowheads="1"/>
          </p:cNvSpPr>
          <p:nvPr/>
        </p:nvSpPr>
        <p:spPr bwMode="auto">
          <a:xfrm>
            <a:off x="1981200" y="1814951"/>
            <a:ext cx="8382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200"/>
              <a:t>High Density</a:t>
            </a:r>
          </a:p>
        </p:txBody>
      </p:sp>
      <p:sp>
        <p:nvSpPr>
          <p:cNvPr id="21512" name="TextBox 11">
            <a:extLst>
              <a:ext uri="{FF2B5EF4-FFF2-40B4-BE49-F238E27FC236}">
                <a16:creationId xmlns:a16="http://schemas.microsoft.com/office/drawing/2014/main" id="{C8482FB5-A73D-4B18-99CD-744B2AD00C85}"/>
              </a:ext>
            </a:extLst>
          </p:cNvPr>
          <p:cNvSpPr txBox="1">
            <a:spLocks noChangeArrowheads="1"/>
          </p:cNvSpPr>
          <p:nvPr/>
        </p:nvSpPr>
        <p:spPr bwMode="auto">
          <a:xfrm>
            <a:off x="1981200" y="5701151"/>
            <a:ext cx="8382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200"/>
              <a:t>Low Density</a:t>
            </a:r>
          </a:p>
        </p:txBody>
      </p:sp>
      <p:sp>
        <p:nvSpPr>
          <p:cNvPr id="21513" name="TextBox 12">
            <a:extLst>
              <a:ext uri="{FF2B5EF4-FFF2-40B4-BE49-F238E27FC236}">
                <a16:creationId xmlns:a16="http://schemas.microsoft.com/office/drawing/2014/main" id="{84D9D58A-F9C7-4BBD-ACA8-AC538EF3FC57}"/>
              </a:ext>
            </a:extLst>
          </p:cNvPr>
          <p:cNvSpPr txBox="1">
            <a:spLocks noChangeArrowheads="1"/>
          </p:cNvSpPr>
          <p:nvPr/>
        </p:nvSpPr>
        <p:spPr bwMode="auto">
          <a:xfrm>
            <a:off x="3048000" y="6234551"/>
            <a:ext cx="8382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200"/>
              <a:t>Low Temp</a:t>
            </a:r>
          </a:p>
        </p:txBody>
      </p:sp>
      <p:sp>
        <p:nvSpPr>
          <p:cNvPr id="21514" name="TextBox 13">
            <a:extLst>
              <a:ext uri="{FF2B5EF4-FFF2-40B4-BE49-F238E27FC236}">
                <a16:creationId xmlns:a16="http://schemas.microsoft.com/office/drawing/2014/main" id="{0FB279A3-63A4-42D3-B723-9112B3B19C52}"/>
              </a:ext>
            </a:extLst>
          </p:cNvPr>
          <p:cNvSpPr txBox="1">
            <a:spLocks noChangeArrowheads="1"/>
          </p:cNvSpPr>
          <p:nvPr/>
        </p:nvSpPr>
        <p:spPr bwMode="auto">
          <a:xfrm>
            <a:off x="8686800" y="6248839"/>
            <a:ext cx="8382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200"/>
              <a:t>Hi Temp</a:t>
            </a:r>
          </a:p>
        </p:txBody>
      </p:sp>
      <p:pic>
        <p:nvPicPr>
          <p:cNvPr id="1026" name="Picture 2">
            <a:extLst>
              <a:ext uri="{FF2B5EF4-FFF2-40B4-BE49-F238E27FC236}">
                <a16:creationId xmlns:a16="http://schemas.microsoft.com/office/drawing/2014/main" id="{CBF01449-E400-48BA-BDAC-0B1D1632366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43401" y="2957951"/>
            <a:ext cx="176213" cy="176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6" name="Oval 15">
            <a:extLst>
              <a:ext uri="{FF2B5EF4-FFF2-40B4-BE49-F238E27FC236}">
                <a16:creationId xmlns:a16="http://schemas.microsoft.com/office/drawing/2014/main" id="{3BB05DF0-045C-4B03-943C-D146FCECDBEE}"/>
              </a:ext>
            </a:extLst>
          </p:cNvPr>
          <p:cNvSpPr/>
          <p:nvPr/>
        </p:nvSpPr>
        <p:spPr>
          <a:xfrm>
            <a:off x="4953000" y="2892863"/>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7" name="Oval 16">
            <a:extLst>
              <a:ext uri="{FF2B5EF4-FFF2-40B4-BE49-F238E27FC236}">
                <a16:creationId xmlns:a16="http://schemas.microsoft.com/office/drawing/2014/main" id="{AC102D96-DB71-49DA-8C1E-A368993C7BD2}"/>
              </a:ext>
            </a:extLst>
          </p:cNvPr>
          <p:cNvSpPr/>
          <p:nvPr/>
        </p:nvSpPr>
        <p:spPr>
          <a:xfrm>
            <a:off x="5638800" y="356755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8" name="Oval 17">
            <a:extLst>
              <a:ext uri="{FF2B5EF4-FFF2-40B4-BE49-F238E27FC236}">
                <a16:creationId xmlns:a16="http://schemas.microsoft.com/office/drawing/2014/main" id="{CCD28F7D-33C9-4920-BBD5-D02B55E6C017}"/>
              </a:ext>
            </a:extLst>
          </p:cNvPr>
          <p:cNvSpPr/>
          <p:nvPr/>
        </p:nvSpPr>
        <p:spPr>
          <a:xfrm>
            <a:off x="6248400" y="448195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9" name="Oval 18">
            <a:extLst>
              <a:ext uri="{FF2B5EF4-FFF2-40B4-BE49-F238E27FC236}">
                <a16:creationId xmlns:a16="http://schemas.microsoft.com/office/drawing/2014/main" id="{914982CC-AF36-4910-B8C1-F772CD5C15F2}"/>
              </a:ext>
            </a:extLst>
          </p:cNvPr>
          <p:cNvSpPr/>
          <p:nvPr/>
        </p:nvSpPr>
        <p:spPr>
          <a:xfrm>
            <a:off x="6934200" y="387235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0" name="Oval 19">
            <a:extLst>
              <a:ext uri="{FF2B5EF4-FFF2-40B4-BE49-F238E27FC236}">
                <a16:creationId xmlns:a16="http://schemas.microsoft.com/office/drawing/2014/main" id="{F25E50CB-1789-4A1E-BE55-6116617571DD}"/>
              </a:ext>
            </a:extLst>
          </p:cNvPr>
          <p:cNvSpPr/>
          <p:nvPr/>
        </p:nvSpPr>
        <p:spPr>
          <a:xfrm>
            <a:off x="7467600" y="486295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1" name="Oval 20">
            <a:extLst>
              <a:ext uri="{FF2B5EF4-FFF2-40B4-BE49-F238E27FC236}">
                <a16:creationId xmlns:a16="http://schemas.microsoft.com/office/drawing/2014/main" id="{4AD9B3C5-7F17-46F6-8008-B2E0FFCC5F35}"/>
              </a:ext>
            </a:extLst>
          </p:cNvPr>
          <p:cNvSpPr/>
          <p:nvPr/>
        </p:nvSpPr>
        <p:spPr>
          <a:xfrm>
            <a:off x="8534400" y="4942325"/>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cxnSp>
        <p:nvCxnSpPr>
          <p:cNvPr id="22" name="Straight Connector 21">
            <a:extLst>
              <a:ext uri="{FF2B5EF4-FFF2-40B4-BE49-F238E27FC236}">
                <a16:creationId xmlns:a16="http://schemas.microsoft.com/office/drawing/2014/main" id="{9BF6A691-2BAD-4C2F-A6F4-FF741F7164FD}"/>
              </a:ext>
            </a:extLst>
          </p:cNvPr>
          <p:cNvCxnSpPr/>
          <p:nvPr/>
        </p:nvCxnSpPr>
        <p:spPr>
          <a:xfrm>
            <a:off x="3467101" y="2429314"/>
            <a:ext cx="5186363" cy="3043237"/>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21536" name="Slide Number Placeholder 1">
            <a:extLst>
              <a:ext uri="{FF2B5EF4-FFF2-40B4-BE49-F238E27FC236}">
                <a16:creationId xmlns:a16="http://schemas.microsoft.com/office/drawing/2014/main" id="{BDA4B3A1-B34F-43AE-9849-16ADFF97FB52}"/>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50C9FFBF-DA8F-4FDA-AF5C-C0B2176B7079}" type="slidenum">
              <a:rPr lang="en-US" altLang="en-US" sz="1200">
                <a:solidFill>
                  <a:srgbClr val="898989"/>
                </a:solidFill>
              </a:rPr>
              <a:pPr>
                <a:spcBef>
                  <a:spcPct val="0"/>
                </a:spcBef>
                <a:buFontTx/>
                <a:buNone/>
              </a:pPr>
              <a:t>4</a:t>
            </a:fld>
            <a:endParaRPr lang="en-US" altLang="en-US" sz="1200">
              <a:solidFill>
                <a:srgbClr val="898989"/>
              </a:solidFill>
            </a:endParaRPr>
          </a:p>
        </p:txBody>
      </p:sp>
      <p:sp>
        <p:nvSpPr>
          <p:cNvPr id="23" name="Title 22">
            <a:extLst>
              <a:ext uri="{FF2B5EF4-FFF2-40B4-BE49-F238E27FC236}">
                <a16:creationId xmlns:a16="http://schemas.microsoft.com/office/drawing/2014/main" id="{70ACE61A-0ADD-4441-AD3E-F27E0C1CE344}"/>
              </a:ext>
            </a:extLst>
          </p:cNvPr>
          <p:cNvSpPr>
            <a:spLocks noGrp="1"/>
          </p:cNvSpPr>
          <p:nvPr>
            <p:ph type="title" idx="4294967295"/>
          </p:nvPr>
        </p:nvSpPr>
        <p:spPr>
          <a:xfrm>
            <a:off x="1981200" y="90728"/>
            <a:ext cx="8229600" cy="563563"/>
          </a:xfrm>
        </p:spPr>
        <p:txBody>
          <a:bodyPr rtlCol="0">
            <a:normAutofit/>
          </a:bodyPr>
          <a:lstStyle/>
          <a:p>
            <a:pPr algn="ctr">
              <a:defRPr/>
            </a:pPr>
            <a:r>
              <a:rPr lang="en-US" sz="3200" b="1" dirty="0">
                <a:solidFill>
                  <a:srgbClr val="FF0000"/>
                </a:solidFill>
              </a:rPr>
              <a:t>Precision &amp; Accuracy</a:t>
            </a:r>
          </a:p>
        </p:txBody>
      </p:sp>
      <p:sp>
        <p:nvSpPr>
          <p:cNvPr id="21524" name="TextBox 23">
            <a:extLst>
              <a:ext uri="{FF2B5EF4-FFF2-40B4-BE49-F238E27FC236}">
                <a16:creationId xmlns:a16="http://schemas.microsoft.com/office/drawing/2014/main" id="{00C1363B-7B15-41CB-8887-DF4627BC9983}"/>
              </a:ext>
            </a:extLst>
          </p:cNvPr>
          <p:cNvSpPr txBox="1">
            <a:spLocks noChangeArrowheads="1"/>
          </p:cNvSpPr>
          <p:nvPr/>
        </p:nvSpPr>
        <p:spPr bwMode="auto">
          <a:xfrm>
            <a:off x="476901" y="573088"/>
            <a:ext cx="11166762"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800" b="1" dirty="0"/>
              <a:t>Thought Experiment </a:t>
            </a:r>
            <a:r>
              <a:rPr lang="en-US" altLang="en-US" sz="1800" dirty="0"/>
              <a:t>– You are taking measurements of the Air Density and its dependence on Air Temperature.  You are using a thermometer and a pressure gauge to make your measurements.  The </a:t>
            </a:r>
            <a:r>
              <a:rPr lang="en-US" altLang="en-US" sz="1800" dirty="0">
                <a:solidFill>
                  <a:srgbClr val="0070C0"/>
                </a:solidFill>
              </a:rPr>
              <a:t>BLUE</a:t>
            </a:r>
            <a:r>
              <a:rPr lang="en-US" altLang="en-US" sz="1800" dirty="0"/>
              <a:t> dots are your first data set.  The </a:t>
            </a:r>
            <a:r>
              <a:rPr lang="en-US" altLang="en-US" sz="1800" dirty="0">
                <a:solidFill>
                  <a:srgbClr val="00B050"/>
                </a:solidFill>
              </a:rPr>
              <a:t>GREEN</a:t>
            </a:r>
            <a:r>
              <a:rPr lang="en-US" altLang="en-US" sz="1800" dirty="0"/>
              <a:t> dots are a second data set after repeating the experiment.  The </a:t>
            </a:r>
            <a:r>
              <a:rPr lang="en-US" altLang="en-US" sz="1800" dirty="0">
                <a:solidFill>
                  <a:srgbClr val="FF0000"/>
                </a:solidFill>
              </a:rPr>
              <a:t>RED</a:t>
            </a:r>
            <a:r>
              <a:rPr lang="en-US" altLang="en-US" sz="1800" dirty="0"/>
              <a:t> line is the linear curve-fit mathematically determined using the data you collected.</a:t>
            </a:r>
          </a:p>
        </p:txBody>
      </p:sp>
      <p:sp>
        <p:nvSpPr>
          <p:cNvPr id="25" name="TextBox 24">
            <a:extLst>
              <a:ext uri="{FF2B5EF4-FFF2-40B4-BE49-F238E27FC236}">
                <a16:creationId xmlns:a16="http://schemas.microsoft.com/office/drawing/2014/main" id="{4B982283-961F-4B9E-BC1F-938BBE2915FB}"/>
              </a:ext>
            </a:extLst>
          </p:cNvPr>
          <p:cNvSpPr txBox="1">
            <a:spLocks noChangeArrowheads="1"/>
          </p:cNvSpPr>
          <p:nvPr/>
        </p:nvSpPr>
        <p:spPr bwMode="auto">
          <a:xfrm>
            <a:off x="7572811" y="2799111"/>
            <a:ext cx="4142505"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800" dirty="0"/>
              <a:t>Notice that the data seemed a bit random, and data from Trial 1 (</a:t>
            </a:r>
            <a:r>
              <a:rPr lang="en-US" altLang="en-US" sz="1800" dirty="0">
                <a:solidFill>
                  <a:srgbClr val="0070C0"/>
                </a:solidFill>
              </a:rPr>
              <a:t>BLUE</a:t>
            </a:r>
            <a:r>
              <a:rPr lang="en-US" altLang="en-US" sz="1800" dirty="0"/>
              <a:t>) did not line up real well with Trial 2 (</a:t>
            </a:r>
            <a:r>
              <a:rPr lang="en-US" altLang="en-US" sz="1800" dirty="0">
                <a:solidFill>
                  <a:srgbClr val="00B050"/>
                </a:solidFill>
              </a:rPr>
              <a:t>GREEN</a:t>
            </a:r>
            <a:r>
              <a:rPr lang="en-US" altLang="en-US" sz="1800" dirty="0"/>
              <a:t>)…  This data is </a:t>
            </a:r>
            <a:r>
              <a:rPr lang="en-US" altLang="en-US" sz="1800" b="1" dirty="0"/>
              <a:t>not very Precise</a:t>
            </a:r>
            <a:r>
              <a:rPr lang="en-US" altLang="en-US" sz="1800" dirty="0"/>
              <a:t>…</a:t>
            </a:r>
          </a:p>
        </p:txBody>
      </p:sp>
      <p:sp>
        <p:nvSpPr>
          <p:cNvPr id="21526" name="TextBox 25">
            <a:extLst>
              <a:ext uri="{FF2B5EF4-FFF2-40B4-BE49-F238E27FC236}">
                <a16:creationId xmlns:a16="http://schemas.microsoft.com/office/drawing/2014/main" id="{BB2DDDBA-225D-43F9-8FCF-FFD2ABB9730D}"/>
              </a:ext>
            </a:extLst>
          </p:cNvPr>
          <p:cNvSpPr txBox="1">
            <a:spLocks noChangeArrowheads="1"/>
          </p:cNvSpPr>
          <p:nvPr/>
        </p:nvSpPr>
        <p:spPr bwMode="auto">
          <a:xfrm>
            <a:off x="5811839" y="2026089"/>
            <a:ext cx="3652837"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400" dirty="0"/>
              <a:t>Remember  -  “</a:t>
            </a:r>
            <a:r>
              <a:rPr lang="en-US" altLang="en-US" sz="1400" b="1" dirty="0"/>
              <a:t>Precision</a:t>
            </a:r>
            <a:r>
              <a:rPr lang="en-US" altLang="en-US" sz="1400" dirty="0"/>
              <a:t>” is how repeatable the measurement is.</a:t>
            </a:r>
          </a:p>
        </p:txBody>
      </p:sp>
      <p:grpSp>
        <p:nvGrpSpPr>
          <p:cNvPr id="46" name="Group 45">
            <a:extLst>
              <a:ext uri="{FF2B5EF4-FFF2-40B4-BE49-F238E27FC236}">
                <a16:creationId xmlns:a16="http://schemas.microsoft.com/office/drawing/2014/main" id="{2DFAE639-9CA8-4E6D-8475-D6C57F3CF190}"/>
              </a:ext>
            </a:extLst>
          </p:cNvPr>
          <p:cNvGrpSpPr>
            <a:grpSpLocks/>
          </p:cNvGrpSpPr>
          <p:nvPr/>
        </p:nvGrpSpPr>
        <p:grpSpPr bwMode="auto">
          <a:xfrm>
            <a:off x="3733800" y="2500750"/>
            <a:ext cx="4953000" cy="3048000"/>
            <a:chOff x="2209800" y="2362200"/>
            <a:chExt cx="4953000" cy="3048000"/>
          </a:xfrm>
        </p:grpSpPr>
        <p:sp>
          <p:nvSpPr>
            <p:cNvPr id="28" name="Oval 27">
              <a:extLst>
                <a:ext uri="{FF2B5EF4-FFF2-40B4-BE49-F238E27FC236}">
                  <a16:creationId xmlns:a16="http://schemas.microsoft.com/office/drawing/2014/main" id="{E26E6A0E-DBFC-4D71-953D-DD1E6F297BDC}"/>
                </a:ext>
              </a:extLst>
            </p:cNvPr>
            <p:cNvSpPr/>
            <p:nvPr/>
          </p:nvSpPr>
          <p:spPr>
            <a:xfrm>
              <a:off x="2209800" y="2362200"/>
              <a:ext cx="152400" cy="152400"/>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9" name="Oval 28">
              <a:extLst>
                <a:ext uri="{FF2B5EF4-FFF2-40B4-BE49-F238E27FC236}">
                  <a16:creationId xmlns:a16="http://schemas.microsoft.com/office/drawing/2014/main" id="{CBFADEDC-3EB4-4B1C-8FDE-24E43BEA2DDF}"/>
                </a:ext>
              </a:extLst>
            </p:cNvPr>
            <p:cNvSpPr/>
            <p:nvPr/>
          </p:nvSpPr>
          <p:spPr>
            <a:xfrm>
              <a:off x="2819400" y="2438400"/>
              <a:ext cx="152400" cy="152400"/>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0" name="Oval 29">
              <a:extLst>
                <a:ext uri="{FF2B5EF4-FFF2-40B4-BE49-F238E27FC236}">
                  <a16:creationId xmlns:a16="http://schemas.microsoft.com/office/drawing/2014/main" id="{A56ED971-1BFB-4CD6-91EB-9A50E0AC1C77}"/>
                </a:ext>
              </a:extLst>
            </p:cNvPr>
            <p:cNvSpPr/>
            <p:nvPr/>
          </p:nvSpPr>
          <p:spPr>
            <a:xfrm>
              <a:off x="3429000" y="3124200"/>
              <a:ext cx="152400" cy="152400"/>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1" name="Oval 30">
              <a:extLst>
                <a:ext uri="{FF2B5EF4-FFF2-40B4-BE49-F238E27FC236}">
                  <a16:creationId xmlns:a16="http://schemas.microsoft.com/office/drawing/2014/main" id="{9DC3FC28-9D56-4FDF-B60C-0162A4774710}"/>
                </a:ext>
              </a:extLst>
            </p:cNvPr>
            <p:cNvSpPr/>
            <p:nvPr/>
          </p:nvSpPr>
          <p:spPr>
            <a:xfrm>
              <a:off x="4114800" y="3810000"/>
              <a:ext cx="152400" cy="152400"/>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2" name="Oval 31">
              <a:extLst>
                <a:ext uri="{FF2B5EF4-FFF2-40B4-BE49-F238E27FC236}">
                  <a16:creationId xmlns:a16="http://schemas.microsoft.com/office/drawing/2014/main" id="{B761F0A3-BF47-41E5-8B2C-D71F21A1D46E}"/>
                </a:ext>
              </a:extLst>
            </p:cNvPr>
            <p:cNvSpPr/>
            <p:nvPr/>
          </p:nvSpPr>
          <p:spPr>
            <a:xfrm>
              <a:off x="4724400" y="3670300"/>
              <a:ext cx="152400" cy="152400"/>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3" name="Oval 32">
              <a:extLst>
                <a:ext uri="{FF2B5EF4-FFF2-40B4-BE49-F238E27FC236}">
                  <a16:creationId xmlns:a16="http://schemas.microsoft.com/office/drawing/2014/main" id="{E341A436-7744-49FA-9058-1ECAA55E147B}"/>
                </a:ext>
              </a:extLst>
            </p:cNvPr>
            <p:cNvSpPr/>
            <p:nvPr/>
          </p:nvSpPr>
          <p:spPr>
            <a:xfrm>
              <a:off x="5410200" y="3886200"/>
              <a:ext cx="152400" cy="152400"/>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4" name="Oval 33">
              <a:extLst>
                <a:ext uri="{FF2B5EF4-FFF2-40B4-BE49-F238E27FC236}">
                  <a16:creationId xmlns:a16="http://schemas.microsoft.com/office/drawing/2014/main" id="{10BDDF96-C1F7-45B9-BE0C-D116B6D4BD76}"/>
                </a:ext>
              </a:extLst>
            </p:cNvPr>
            <p:cNvSpPr/>
            <p:nvPr/>
          </p:nvSpPr>
          <p:spPr>
            <a:xfrm>
              <a:off x="5943600" y="4194175"/>
              <a:ext cx="152400" cy="152400"/>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5" name="Oval 34">
              <a:extLst>
                <a:ext uri="{FF2B5EF4-FFF2-40B4-BE49-F238E27FC236}">
                  <a16:creationId xmlns:a16="http://schemas.microsoft.com/office/drawing/2014/main" id="{29732445-A18B-4F93-BC68-6D448B35C2AE}"/>
                </a:ext>
              </a:extLst>
            </p:cNvPr>
            <p:cNvSpPr/>
            <p:nvPr/>
          </p:nvSpPr>
          <p:spPr>
            <a:xfrm>
              <a:off x="7010400" y="5257800"/>
              <a:ext cx="152400" cy="152400"/>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cxnSp>
        <p:nvCxnSpPr>
          <p:cNvPr id="36" name="Straight Connector 35">
            <a:extLst>
              <a:ext uri="{FF2B5EF4-FFF2-40B4-BE49-F238E27FC236}">
                <a16:creationId xmlns:a16="http://schemas.microsoft.com/office/drawing/2014/main" id="{48F79FF4-313B-4365-95FA-4669B8B3A178}"/>
              </a:ext>
            </a:extLst>
          </p:cNvPr>
          <p:cNvCxnSpPr/>
          <p:nvPr/>
        </p:nvCxnSpPr>
        <p:spPr>
          <a:xfrm>
            <a:off x="3810000" y="2267388"/>
            <a:ext cx="0" cy="4043362"/>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9B6C56C7-D5BC-4491-8A5A-2BB9CF1F4807}"/>
              </a:ext>
            </a:extLst>
          </p:cNvPr>
          <p:cNvCxnSpPr/>
          <p:nvPr/>
        </p:nvCxnSpPr>
        <p:spPr>
          <a:xfrm>
            <a:off x="4419600" y="2272151"/>
            <a:ext cx="0" cy="4043363"/>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CF93C0B1-5012-4653-9A00-E8CD2F7ACB2C}"/>
              </a:ext>
            </a:extLst>
          </p:cNvPr>
          <p:cNvCxnSpPr/>
          <p:nvPr/>
        </p:nvCxnSpPr>
        <p:spPr>
          <a:xfrm>
            <a:off x="5029200" y="2272151"/>
            <a:ext cx="0" cy="4043363"/>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84B2F247-D582-4BCA-9894-A0B517D01D85}"/>
              </a:ext>
            </a:extLst>
          </p:cNvPr>
          <p:cNvCxnSpPr/>
          <p:nvPr/>
        </p:nvCxnSpPr>
        <p:spPr>
          <a:xfrm>
            <a:off x="5715000" y="2267388"/>
            <a:ext cx="0" cy="4043362"/>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92DB2EAB-DDF5-4347-BDD7-B3376D016206}"/>
              </a:ext>
            </a:extLst>
          </p:cNvPr>
          <p:cNvCxnSpPr/>
          <p:nvPr/>
        </p:nvCxnSpPr>
        <p:spPr>
          <a:xfrm>
            <a:off x="6324600" y="3262751"/>
            <a:ext cx="0" cy="2900363"/>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9DD36E05-26FF-4E4A-B849-DFC6C7C030A7}"/>
              </a:ext>
            </a:extLst>
          </p:cNvPr>
          <p:cNvCxnSpPr/>
          <p:nvPr/>
        </p:nvCxnSpPr>
        <p:spPr>
          <a:xfrm>
            <a:off x="7010400" y="3415151"/>
            <a:ext cx="0" cy="2900363"/>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2AD01763-306C-4A47-B8CF-943DECC96A6F}"/>
              </a:ext>
            </a:extLst>
          </p:cNvPr>
          <p:cNvCxnSpPr/>
          <p:nvPr/>
        </p:nvCxnSpPr>
        <p:spPr>
          <a:xfrm>
            <a:off x="7543800" y="4248588"/>
            <a:ext cx="0" cy="2062162"/>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47" name="Straight Connector 46">
            <a:extLst>
              <a:ext uri="{FF2B5EF4-FFF2-40B4-BE49-F238E27FC236}">
                <a16:creationId xmlns:a16="http://schemas.microsoft.com/office/drawing/2014/main" id="{17A6BCD6-A746-40EE-A1A3-1A862BDC2E94}"/>
              </a:ext>
            </a:extLst>
          </p:cNvPr>
          <p:cNvCxnSpPr/>
          <p:nvPr/>
        </p:nvCxnSpPr>
        <p:spPr>
          <a:xfrm>
            <a:off x="8610600" y="4872476"/>
            <a:ext cx="0" cy="1376363"/>
          </a:xfrm>
          <a:prstGeom prst="line">
            <a:avLst/>
          </a:prstGeom>
          <a:ln>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105813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1026"/>
                                        </p:tgtEl>
                                        <p:attrNameLst>
                                          <p:attrName>style.visibility</p:attrName>
                                        </p:attrNameLst>
                                      </p:cBhvr>
                                      <p:to>
                                        <p:strVal val="visible"/>
                                      </p:to>
                                    </p:set>
                                    <p:animEffect transition="in" filter="fade">
                                      <p:cBhvr>
                                        <p:cTn id="12" dur="500"/>
                                        <p:tgtEl>
                                          <p:spTgt spid="1026"/>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6"/>
                                        </p:tgtEl>
                                        <p:attrNameLst>
                                          <p:attrName>style.visibility</p:attrName>
                                        </p:attrNameLst>
                                      </p:cBhvr>
                                      <p:to>
                                        <p:strVal val="visible"/>
                                      </p:to>
                                    </p:set>
                                    <p:animEffect transition="in" filter="fade">
                                      <p:cBhvr>
                                        <p:cTn id="17" dur="500"/>
                                        <p:tgtEl>
                                          <p:spTgt spid="16"/>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7"/>
                                        </p:tgtEl>
                                        <p:attrNameLst>
                                          <p:attrName>style.visibility</p:attrName>
                                        </p:attrNameLst>
                                      </p:cBhvr>
                                      <p:to>
                                        <p:strVal val="visible"/>
                                      </p:to>
                                    </p:set>
                                    <p:animEffect transition="in" filter="fade">
                                      <p:cBhvr>
                                        <p:cTn id="22" dur="500"/>
                                        <p:tgtEl>
                                          <p:spTgt spid="17"/>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8"/>
                                        </p:tgtEl>
                                        <p:attrNameLst>
                                          <p:attrName>style.visibility</p:attrName>
                                        </p:attrNameLst>
                                      </p:cBhvr>
                                      <p:to>
                                        <p:strVal val="visible"/>
                                      </p:to>
                                    </p:set>
                                    <p:animEffect transition="in" filter="fade">
                                      <p:cBhvr>
                                        <p:cTn id="27" dur="500"/>
                                        <p:tgtEl>
                                          <p:spTgt spid="18"/>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9"/>
                                        </p:tgtEl>
                                        <p:attrNameLst>
                                          <p:attrName>style.visibility</p:attrName>
                                        </p:attrNameLst>
                                      </p:cBhvr>
                                      <p:to>
                                        <p:strVal val="visible"/>
                                      </p:to>
                                    </p:set>
                                    <p:animEffect transition="in" filter="fade">
                                      <p:cBhvr>
                                        <p:cTn id="32" dur="500"/>
                                        <p:tgtEl>
                                          <p:spTgt spid="19"/>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20"/>
                                        </p:tgtEl>
                                        <p:attrNameLst>
                                          <p:attrName>style.visibility</p:attrName>
                                        </p:attrNameLst>
                                      </p:cBhvr>
                                      <p:to>
                                        <p:strVal val="visible"/>
                                      </p:to>
                                    </p:set>
                                    <p:animEffect transition="in" filter="fade">
                                      <p:cBhvr>
                                        <p:cTn id="37" dur="500"/>
                                        <p:tgtEl>
                                          <p:spTgt spid="20"/>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21"/>
                                        </p:tgtEl>
                                        <p:attrNameLst>
                                          <p:attrName>style.visibility</p:attrName>
                                        </p:attrNameLst>
                                      </p:cBhvr>
                                      <p:to>
                                        <p:strVal val="visible"/>
                                      </p:to>
                                    </p:set>
                                    <p:animEffect transition="in" filter="fade">
                                      <p:cBhvr>
                                        <p:cTn id="42" dur="500"/>
                                        <p:tgtEl>
                                          <p:spTgt spid="21"/>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10" presetClass="entr" presetSubtype="0" fill="hold" nodeType="clickEffect">
                                  <p:stCondLst>
                                    <p:cond delay="0"/>
                                  </p:stCondLst>
                                  <p:childTnLst>
                                    <p:set>
                                      <p:cBhvr>
                                        <p:cTn id="46" dur="1" fill="hold">
                                          <p:stCondLst>
                                            <p:cond delay="0"/>
                                          </p:stCondLst>
                                        </p:cTn>
                                        <p:tgtEl>
                                          <p:spTgt spid="46"/>
                                        </p:tgtEl>
                                        <p:attrNameLst>
                                          <p:attrName>style.visibility</p:attrName>
                                        </p:attrNameLst>
                                      </p:cBhvr>
                                      <p:to>
                                        <p:strVal val="visible"/>
                                      </p:to>
                                    </p:set>
                                    <p:animEffect transition="in" filter="fade">
                                      <p:cBhvr>
                                        <p:cTn id="47" dur="500"/>
                                        <p:tgtEl>
                                          <p:spTgt spid="46"/>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10" presetClass="entr" presetSubtype="0" fill="hold" nodeType="clickEffect">
                                  <p:stCondLst>
                                    <p:cond delay="0"/>
                                  </p:stCondLst>
                                  <p:childTnLst>
                                    <p:set>
                                      <p:cBhvr>
                                        <p:cTn id="51" dur="1" fill="hold">
                                          <p:stCondLst>
                                            <p:cond delay="0"/>
                                          </p:stCondLst>
                                        </p:cTn>
                                        <p:tgtEl>
                                          <p:spTgt spid="22"/>
                                        </p:tgtEl>
                                        <p:attrNameLst>
                                          <p:attrName>style.visibility</p:attrName>
                                        </p:attrNameLst>
                                      </p:cBhvr>
                                      <p:to>
                                        <p:strVal val="visible"/>
                                      </p:to>
                                    </p:set>
                                    <p:animEffect transition="in" filter="fade">
                                      <p:cBhvr>
                                        <p:cTn id="52" dur="500"/>
                                        <p:tgtEl>
                                          <p:spTgt spid="22"/>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25"/>
                                        </p:tgtEl>
                                        <p:attrNameLst>
                                          <p:attrName>style.visibility</p:attrName>
                                        </p:attrNameLst>
                                      </p:cBhvr>
                                      <p:to>
                                        <p:strVal val="visible"/>
                                      </p:to>
                                    </p:set>
                                    <p:animEffect transition="in" filter="fade">
                                      <p:cBhvr>
                                        <p:cTn id="57"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6" grpId="0" animBg="1"/>
      <p:bldP spid="17" grpId="0" animBg="1"/>
      <p:bldP spid="18" grpId="0" animBg="1"/>
      <p:bldP spid="19" grpId="0" animBg="1"/>
      <p:bldP spid="20" grpId="0" animBg="1"/>
      <p:bldP spid="21" grpId="0" animBg="1"/>
      <p:bldP spid="2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a:extLst>
              <a:ext uri="{FF2B5EF4-FFF2-40B4-BE49-F238E27FC236}">
                <a16:creationId xmlns:a16="http://schemas.microsoft.com/office/drawing/2014/main" id="{5BAD35DD-8FBD-4925-B565-02721BD085A6}"/>
              </a:ext>
            </a:extLst>
          </p:cNvPr>
          <p:cNvCxnSpPr/>
          <p:nvPr/>
        </p:nvCxnSpPr>
        <p:spPr>
          <a:xfrm>
            <a:off x="2895600" y="1814950"/>
            <a:ext cx="0" cy="426720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DC1BBD12-6C41-474C-BF15-DC893743595F}"/>
              </a:ext>
            </a:extLst>
          </p:cNvPr>
          <p:cNvCxnSpPr/>
          <p:nvPr/>
        </p:nvCxnSpPr>
        <p:spPr>
          <a:xfrm flipH="1">
            <a:off x="2908300" y="6082150"/>
            <a:ext cx="6692900"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8" name="Oval 7">
            <a:extLst>
              <a:ext uri="{FF2B5EF4-FFF2-40B4-BE49-F238E27FC236}">
                <a16:creationId xmlns:a16="http://schemas.microsoft.com/office/drawing/2014/main" id="{E61890F7-94D0-4B76-B7DE-1C6DA09BFB67}"/>
              </a:ext>
            </a:extLst>
          </p:cNvPr>
          <p:cNvSpPr/>
          <p:nvPr/>
        </p:nvSpPr>
        <p:spPr>
          <a:xfrm>
            <a:off x="3733800" y="242455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2533" name="TextBox 8">
            <a:extLst>
              <a:ext uri="{FF2B5EF4-FFF2-40B4-BE49-F238E27FC236}">
                <a16:creationId xmlns:a16="http://schemas.microsoft.com/office/drawing/2014/main" id="{F12B49EC-8433-426E-9F8F-8E06D97E9F35}"/>
              </a:ext>
            </a:extLst>
          </p:cNvPr>
          <p:cNvSpPr txBox="1">
            <a:spLocks noChangeArrowheads="1"/>
          </p:cNvSpPr>
          <p:nvPr/>
        </p:nvSpPr>
        <p:spPr bwMode="auto">
          <a:xfrm rot="16200000">
            <a:off x="1785144" y="3687406"/>
            <a:ext cx="13716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800"/>
              <a:t>Air Density</a:t>
            </a:r>
          </a:p>
        </p:txBody>
      </p:sp>
      <p:sp>
        <p:nvSpPr>
          <p:cNvPr id="22534" name="TextBox 9">
            <a:extLst>
              <a:ext uri="{FF2B5EF4-FFF2-40B4-BE49-F238E27FC236}">
                <a16:creationId xmlns:a16="http://schemas.microsoft.com/office/drawing/2014/main" id="{A2708739-D1EF-4EBA-88F4-3BB363E80642}"/>
              </a:ext>
            </a:extLst>
          </p:cNvPr>
          <p:cNvSpPr txBox="1">
            <a:spLocks noChangeArrowheads="1"/>
          </p:cNvSpPr>
          <p:nvPr/>
        </p:nvSpPr>
        <p:spPr bwMode="auto">
          <a:xfrm>
            <a:off x="4953000" y="6158350"/>
            <a:ext cx="25146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800"/>
              <a:t>Air Temperature</a:t>
            </a:r>
          </a:p>
        </p:txBody>
      </p:sp>
      <p:sp>
        <p:nvSpPr>
          <p:cNvPr id="22535" name="TextBox 10">
            <a:extLst>
              <a:ext uri="{FF2B5EF4-FFF2-40B4-BE49-F238E27FC236}">
                <a16:creationId xmlns:a16="http://schemas.microsoft.com/office/drawing/2014/main" id="{EB3D5DE5-4916-4B2D-9461-3D6446DEEE05}"/>
              </a:ext>
            </a:extLst>
          </p:cNvPr>
          <p:cNvSpPr txBox="1">
            <a:spLocks noChangeArrowheads="1"/>
          </p:cNvSpPr>
          <p:nvPr/>
        </p:nvSpPr>
        <p:spPr bwMode="auto">
          <a:xfrm>
            <a:off x="1981200" y="1814951"/>
            <a:ext cx="8382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200"/>
              <a:t>High Density</a:t>
            </a:r>
          </a:p>
        </p:txBody>
      </p:sp>
      <p:sp>
        <p:nvSpPr>
          <p:cNvPr id="22536" name="TextBox 11">
            <a:extLst>
              <a:ext uri="{FF2B5EF4-FFF2-40B4-BE49-F238E27FC236}">
                <a16:creationId xmlns:a16="http://schemas.microsoft.com/office/drawing/2014/main" id="{38A8DC20-639E-415E-A7B0-90694154F546}"/>
              </a:ext>
            </a:extLst>
          </p:cNvPr>
          <p:cNvSpPr txBox="1">
            <a:spLocks noChangeArrowheads="1"/>
          </p:cNvSpPr>
          <p:nvPr/>
        </p:nvSpPr>
        <p:spPr bwMode="auto">
          <a:xfrm>
            <a:off x="1981200" y="5701151"/>
            <a:ext cx="8382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200"/>
              <a:t>Low Density</a:t>
            </a:r>
          </a:p>
        </p:txBody>
      </p:sp>
      <p:sp>
        <p:nvSpPr>
          <p:cNvPr id="22537" name="TextBox 12">
            <a:extLst>
              <a:ext uri="{FF2B5EF4-FFF2-40B4-BE49-F238E27FC236}">
                <a16:creationId xmlns:a16="http://schemas.microsoft.com/office/drawing/2014/main" id="{EDD16111-C840-41BB-8EC6-A28BCB7397F2}"/>
              </a:ext>
            </a:extLst>
          </p:cNvPr>
          <p:cNvSpPr txBox="1">
            <a:spLocks noChangeArrowheads="1"/>
          </p:cNvSpPr>
          <p:nvPr/>
        </p:nvSpPr>
        <p:spPr bwMode="auto">
          <a:xfrm>
            <a:off x="3048000" y="6234551"/>
            <a:ext cx="8382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200"/>
              <a:t>Low Temp</a:t>
            </a:r>
          </a:p>
        </p:txBody>
      </p:sp>
      <p:sp>
        <p:nvSpPr>
          <p:cNvPr id="22538" name="TextBox 13">
            <a:extLst>
              <a:ext uri="{FF2B5EF4-FFF2-40B4-BE49-F238E27FC236}">
                <a16:creationId xmlns:a16="http://schemas.microsoft.com/office/drawing/2014/main" id="{FDA12D4C-BC8C-4456-A675-F848B93BB5F2}"/>
              </a:ext>
            </a:extLst>
          </p:cNvPr>
          <p:cNvSpPr txBox="1">
            <a:spLocks noChangeArrowheads="1"/>
          </p:cNvSpPr>
          <p:nvPr/>
        </p:nvSpPr>
        <p:spPr bwMode="auto">
          <a:xfrm>
            <a:off x="8686800" y="6248839"/>
            <a:ext cx="8382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200"/>
              <a:t>Hi Temp</a:t>
            </a:r>
          </a:p>
        </p:txBody>
      </p:sp>
      <p:pic>
        <p:nvPicPr>
          <p:cNvPr id="1026" name="Picture 2">
            <a:extLst>
              <a:ext uri="{FF2B5EF4-FFF2-40B4-BE49-F238E27FC236}">
                <a16:creationId xmlns:a16="http://schemas.microsoft.com/office/drawing/2014/main" id="{C8DEE536-8386-457A-A930-30BB427A2AB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43401" y="2957951"/>
            <a:ext cx="176213" cy="176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6" name="Oval 15">
            <a:extLst>
              <a:ext uri="{FF2B5EF4-FFF2-40B4-BE49-F238E27FC236}">
                <a16:creationId xmlns:a16="http://schemas.microsoft.com/office/drawing/2014/main" id="{DCA274D0-3836-4579-ACF0-449F366254D4}"/>
              </a:ext>
            </a:extLst>
          </p:cNvPr>
          <p:cNvSpPr/>
          <p:nvPr/>
        </p:nvSpPr>
        <p:spPr>
          <a:xfrm>
            <a:off x="4953000" y="333895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7" name="Oval 16">
            <a:extLst>
              <a:ext uri="{FF2B5EF4-FFF2-40B4-BE49-F238E27FC236}">
                <a16:creationId xmlns:a16="http://schemas.microsoft.com/office/drawing/2014/main" id="{1D5C1D10-1D1D-48FD-AFA7-8A7660B46661}"/>
              </a:ext>
            </a:extLst>
          </p:cNvPr>
          <p:cNvSpPr/>
          <p:nvPr/>
        </p:nvSpPr>
        <p:spPr>
          <a:xfrm>
            <a:off x="5638800" y="379615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8" name="Oval 17">
            <a:extLst>
              <a:ext uri="{FF2B5EF4-FFF2-40B4-BE49-F238E27FC236}">
                <a16:creationId xmlns:a16="http://schemas.microsoft.com/office/drawing/2014/main" id="{EECFE6E7-C28F-404C-B9A2-4225AAD84C6C}"/>
              </a:ext>
            </a:extLst>
          </p:cNvPr>
          <p:cNvSpPr/>
          <p:nvPr/>
        </p:nvSpPr>
        <p:spPr>
          <a:xfrm>
            <a:off x="6248400" y="387235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9" name="Oval 18">
            <a:extLst>
              <a:ext uri="{FF2B5EF4-FFF2-40B4-BE49-F238E27FC236}">
                <a16:creationId xmlns:a16="http://schemas.microsoft.com/office/drawing/2014/main" id="{5BB1052E-9516-4962-9528-24C29C53669B}"/>
              </a:ext>
            </a:extLst>
          </p:cNvPr>
          <p:cNvSpPr/>
          <p:nvPr/>
        </p:nvSpPr>
        <p:spPr>
          <a:xfrm>
            <a:off x="6934200" y="432955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0" name="Oval 19">
            <a:extLst>
              <a:ext uri="{FF2B5EF4-FFF2-40B4-BE49-F238E27FC236}">
                <a16:creationId xmlns:a16="http://schemas.microsoft.com/office/drawing/2014/main" id="{75FFBB3B-BB6C-4FF8-A2D7-486B401D86E8}"/>
              </a:ext>
            </a:extLst>
          </p:cNvPr>
          <p:cNvSpPr/>
          <p:nvPr/>
        </p:nvSpPr>
        <p:spPr>
          <a:xfrm>
            <a:off x="7467600" y="448195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1" name="Oval 20">
            <a:extLst>
              <a:ext uri="{FF2B5EF4-FFF2-40B4-BE49-F238E27FC236}">
                <a16:creationId xmlns:a16="http://schemas.microsoft.com/office/drawing/2014/main" id="{07A98773-D151-4AB4-A390-70F439FBACC8}"/>
              </a:ext>
            </a:extLst>
          </p:cNvPr>
          <p:cNvSpPr/>
          <p:nvPr/>
        </p:nvSpPr>
        <p:spPr>
          <a:xfrm>
            <a:off x="8534400" y="532015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cxnSp>
        <p:nvCxnSpPr>
          <p:cNvPr id="22" name="Straight Connector 21">
            <a:extLst>
              <a:ext uri="{FF2B5EF4-FFF2-40B4-BE49-F238E27FC236}">
                <a16:creationId xmlns:a16="http://schemas.microsoft.com/office/drawing/2014/main" id="{15F25825-8631-4B91-A954-6772B2C3E4CA}"/>
              </a:ext>
            </a:extLst>
          </p:cNvPr>
          <p:cNvCxnSpPr/>
          <p:nvPr/>
        </p:nvCxnSpPr>
        <p:spPr>
          <a:xfrm>
            <a:off x="3467100" y="2429314"/>
            <a:ext cx="5295900" cy="2967037"/>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22548" name="TextBox 23">
            <a:extLst>
              <a:ext uri="{FF2B5EF4-FFF2-40B4-BE49-F238E27FC236}">
                <a16:creationId xmlns:a16="http://schemas.microsoft.com/office/drawing/2014/main" id="{7C9074BC-0E97-4406-B705-771B567A7487}"/>
              </a:ext>
            </a:extLst>
          </p:cNvPr>
          <p:cNvSpPr txBox="1">
            <a:spLocks noChangeArrowheads="1"/>
          </p:cNvSpPr>
          <p:nvPr/>
        </p:nvSpPr>
        <p:spPr bwMode="auto">
          <a:xfrm>
            <a:off x="1911136" y="959119"/>
            <a:ext cx="868722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800" b="1" dirty="0"/>
              <a:t>Thought Experiment </a:t>
            </a:r>
            <a:r>
              <a:rPr lang="en-US" altLang="en-US" sz="1800" dirty="0"/>
              <a:t>– You do the experiment again, but are much more careful.</a:t>
            </a:r>
          </a:p>
        </p:txBody>
      </p:sp>
      <p:sp>
        <p:nvSpPr>
          <p:cNvPr id="25" name="TextBox 24">
            <a:extLst>
              <a:ext uri="{FF2B5EF4-FFF2-40B4-BE49-F238E27FC236}">
                <a16:creationId xmlns:a16="http://schemas.microsoft.com/office/drawing/2014/main" id="{E3D4399B-C173-4B83-8C3B-ED9738C7CE96}"/>
              </a:ext>
            </a:extLst>
          </p:cNvPr>
          <p:cNvSpPr txBox="1">
            <a:spLocks noChangeArrowheads="1"/>
          </p:cNvSpPr>
          <p:nvPr/>
        </p:nvSpPr>
        <p:spPr bwMode="auto">
          <a:xfrm>
            <a:off x="7315199" y="2815075"/>
            <a:ext cx="4253345"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800" dirty="0"/>
              <a:t>Notice that the data is a little more “behaved” and the data from Trial 1 (</a:t>
            </a:r>
            <a:r>
              <a:rPr lang="en-US" altLang="en-US" sz="1800" dirty="0">
                <a:solidFill>
                  <a:srgbClr val="0070C0"/>
                </a:solidFill>
              </a:rPr>
              <a:t>BLUE</a:t>
            </a:r>
            <a:r>
              <a:rPr lang="en-US" altLang="en-US" sz="1800" dirty="0"/>
              <a:t>) lines up quite well with Trial 2 (</a:t>
            </a:r>
            <a:r>
              <a:rPr lang="en-US" altLang="en-US" sz="1800" dirty="0">
                <a:solidFill>
                  <a:srgbClr val="00B050"/>
                </a:solidFill>
              </a:rPr>
              <a:t>GREEN</a:t>
            </a:r>
            <a:r>
              <a:rPr lang="en-US" altLang="en-US" sz="1800" dirty="0"/>
              <a:t>).  This data is </a:t>
            </a:r>
            <a:r>
              <a:rPr lang="en-US" altLang="en-US" sz="1800" b="1" dirty="0"/>
              <a:t>fairly Precise</a:t>
            </a:r>
            <a:r>
              <a:rPr lang="en-US" altLang="en-US" sz="1800" dirty="0"/>
              <a:t>…</a:t>
            </a:r>
          </a:p>
        </p:txBody>
      </p:sp>
      <p:sp>
        <p:nvSpPr>
          <p:cNvPr id="22550" name="TextBox 25">
            <a:extLst>
              <a:ext uri="{FF2B5EF4-FFF2-40B4-BE49-F238E27FC236}">
                <a16:creationId xmlns:a16="http://schemas.microsoft.com/office/drawing/2014/main" id="{E8273AFC-26F1-4BDB-B754-4204F2419B62}"/>
              </a:ext>
            </a:extLst>
          </p:cNvPr>
          <p:cNvSpPr txBox="1">
            <a:spLocks noChangeArrowheads="1"/>
          </p:cNvSpPr>
          <p:nvPr/>
        </p:nvSpPr>
        <p:spPr bwMode="auto">
          <a:xfrm>
            <a:off x="5811839" y="2026089"/>
            <a:ext cx="3652837"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400"/>
              <a:t>Remember  -  “</a:t>
            </a:r>
            <a:r>
              <a:rPr lang="en-US" altLang="en-US" sz="1400" b="1"/>
              <a:t>Precision</a:t>
            </a:r>
            <a:r>
              <a:rPr lang="en-US" altLang="en-US" sz="1400"/>
              <a:t>” is how repeatable the measurement is.</a:t>
            </a:r>
          </a:p>
        </p:txBody>
      </p:sp>
      <p:grpSp>
        <p:nvGrpSpPr>
          <p:cNvPr id="46" name="Group 45">
            <a:extLst>
              <a:ext uri="{FF2B5EF4-FFF2-40B4-BE49-F238E27FC236}">
                <a16:creationId xmlns:a16="http://schemas.microsoft.com/office/drawing/2014/main" id="{5A1EA3B6-6888-4105-A703-FF9C87FBDFEB}"/>
              </a:ext>
            </a:extLst>
          </p:cNvPr>
          <p:cNvGrpSpPr>
            <a:grpSpLocks/>
          </p:cNvGrpSpPr>
          <p:nvPr/>
        </p:nvGrpSpPr>
        <p:grpSpPr bwMode="auto">
          <a:xfrm>
            <a:off x="3733800" y="2500750"/>
            <a:ext cx="4953000" cy="3048000"/>
            <a:chOff x="2209800" y="2362200"/>
            <a:chExt cx="4953000" cy="3048000"/>
          </a:xfrm>
        </p:grpSpPr>
        <p:sp>
          <p:nvSpPr>
            <p:cNvPr id="28" name="Oval 27">
              <a:extLst>
                <a:ext uri="{FF2B5EF4-FFF2-40B4-BE49-F238E27FC236}">
                  <a16:creationId xmlns:a16="http://schemas.microsoft.com/office/drawing/2014/main" id="{DA6E4841-AFE7-44A7-BE6E-030F9F9B7763}"/>
                </a:ext>
              </a:extLst>
            </p:cNvPr>
            <p:cNvSpPr/>
            <p:nvPr/>
          </p:nvSpPr>
          <p:spPr>
            <a:xfrm>
              <a:off x="2209800" y="2362200"/>
              <a:ext cx="152400" cy="152400"/>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9" name="Oval 28">
              <a:extLst>
                <a:ext uri="{FF2B5EF4-FFF2-40B4-BE49-F238E27FC236}">
                  <a16:creationId xmlns:a16="http://schemas.microsoft.com/office/drawing/2014/main" id="{139ABAA1-9929-424A-A087-22492BC93610}"/>
                </a:ext>
              </a:extLst>
            </p:cNvPr>
            <p:cNvSpPr/>
            <p:nvPr/>
          </p:nvSpPr>
          <p:spPr>
            <a:xfrm>
              <a:off x="2819400" y="2743200"/>
              <a:ext cx="152400" cy="152400"/>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0" name="Oval 29">
              <a:extLst>
                <a:ext uri="{FF2B5EF4-FFF2-40B4-BE49-F238E27FC236}">
                  <a16:creationId xmlns:a16="http://schemas.microsoft.com/office/drawing/2014/main" id="{0C009547-F794-47FE-B012-ADE18C16B8EC}"/>
                </a:ext>
              </a:extLst>
            </p:cNvPr>
            <p:cNvSpPr/>
            <p:nvPr/>
          </p:nvSpPr>
          <p:spPr>
            <a:xfrm>
              <a:off x="3429000" y="3124200"/>
              <a:ext cx="152400" cy="152400"/>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1" name="Oval 30">
              <a:extLst>
                <a:ext uri="{FF2B5EF4-FFF2-40B4-BE49-F238E27FC236}">
                  <a16:creationId xmlns:a16="http://schemas.microsoft.com/office/drawing/2014/main" id="{E8BEB076-CFF7-4238-8E02-5B469DC30C4E}"/>
                </a:ext>
              </a:extLst>
            </p:cNvPr>
            <p:cNvSpPr/>
            <p:nvPr/>
          </p:nvSpPr>
          <p:spPr>
            <a:xfrm>
              <a:off x="4114800" y="3581400"/>
              <a:ext cx="152400" cy="152400"/>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2" name="Oval 31">
              <a:extLst>
                <a:ext uri="{FF2B5EF4-FFF2-40B4-BE49-F238E27FC236}">
                  <a16:creationId xmlns:a16="http://schemas.microsoft.com/office/drawing/2014/main" id="{46C9CBD7-012C-4E5A-865D-8D66A041B6B2}"/>
                </a:ext>
              </a:extLst>
            </p:cNvPr>
            <p:cNvSpPr/>
            <p:nvPr/>
          </p:nvSpPr>
          <p:spPr>
            <a:xfrm>
              <a:off x="4724400" y="3670300"/>
              <a:ext cx="152400" cy="152400"/>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3" name="Oval 32">
              <a:extLst>
                <a:ext uri="{FF2B5EF4-FFF2-40B4-BE49-F238E27FC236}">
                  <a16:creationId xmlns:a16="http://schemas.microsoft.com/office/drawing/2014/main" id="{2E419266-3F59-4A98-8D37-6AFB2AE0DF0C}"/>
                </a:ext>
              </a:extLst>
            </p:cNvPr>
            <p:cNvSpPr/>
            <p:nvPr/>
          </p:nvSpPr>
          <p:spPr>
            <a:xfrm>
              <a:off x="5410200" y="4114800"/>
              <a:ext cx="152400" cy="152400"/>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4" name="Oval 33">
              <a:extLst>
                <a:ext uri="{FF2B5EF4-FFF2-40B4-BE49-F238E27FC236}">
                  <a16:creationId xmlns:a16="http://schemas.microsoft.com/office/drawing/2014/main" id="{A811AB06-7E19-41F5-B1E4-E72AE0AC7261}"/>
                </a:ext>
              </a:extLst>
            </p:cNvPr>
            <p:cNvSpPr/>
            <p:nvPr/>
          </p:nvSpPr>
          <p:spPr>
            <a:xfrm>
              <a:off x="5943600" y="4419600"/>
              <a:ext cx="152400" cy="152400"/>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5" name="Oval 34">
              <a:extLst>
                <a:ext uri="{FF2B5EF4-FFF2-40B4-BE49-F238E27FC236}">
                  <a16:creationId xmlns:a16="http://schemas.microsoft.com/office/drawing/2014/main" id="{23E5D70B-1509-4945-B955-A136423421AC}"/>
                </a:ext>
              </a:extLst>
            </p:cNvPr>
            <p:cNvSpPr/>
            <p:nvPr/>
          </p:nvSpPr>
          <p:spPr>
            <a:xfrm>
              <a:off x="7010400" y="5257800"/>
              <a:ext cx="152400" cy="152400"/>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cxnSp>
        <p:nvCxnSpPr>
          <p:cNvPr id="36" name="Straight Connector 35">
            <a:extLst>
              <a:ext uri="{FF2B5EF4-FFF2-40B4-BE49-F238E27FC236}">
                <a16:creationId xmlns:a16="http://schemas.microsoft.com/office/drawing/2014/main" id="{2F2E463A-A259-46DD-AF2A-40D5C413F4F5}"/>
              </a:ext>
            </a:extLst>
          </p:cNvPr>
          <p:cNvCxnSpPr/>
          <p:nvPr/>
        </p:nvCxnSpPr>
        <p:spPr>
          <a:xfrm>
            <a:off x="3810000" y="2272151"/>
            <a:ext cx="0" cy="4043363"/>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4483E55A-6514-4782-BA86-5A8DF2C07205}"/>
              </a:ext>
            </a:extLst>
          </p:cNvPr>
          <p:cNvCxnSpPr/>
          <p:nvPr/>
        </p:nvCxnSpPr>
        <p:spPr>
          <a:xfrm>
            <a:off x="4419600" y="2272151"/>
            <a:ext cx="0" cy="4043363"/>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F844BD00-23E6-4BC6-A3D0-35DCD3025727}"/>
              </a:ext>
            </a:extLst>
          </p:cNvPr>
          <p:cNvCxnSpPr/>
          <p:nvPr/>
        </p:nvCxnSpPr>
        <p:spPr>
          <a:xfrm>
            <a:off x="5029200" y="2272151"/>
            <a:ext cx="0" cy="4043363"/>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3F49A71E-5918-4817-9392-23E0E154E5E6}"/>
              </a:ext>
            </a:extLst>
          </p:cNvPr>
          <p:cNvCxnSpPr/>
          <p:nvPr/>
        </p:nvCxnSpPr>
        <p:spPr>
          <a:xfrm>
            <a:off x="5715000" y="2272151"/>
            <a:ext cx="0" cy="4043363"/>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2EE99DFF-4139-4D84-B4E2-591E38591B49}"/>
              </a:ext>
            </a:extLst>
          </p:cNvPr>
          <p:cNvCxnSpPr/>
          <p:nvPr/>
        </p:nvCxnSpPr>
        <p:spPr>
          <a:xfrm>
            <a:off x="6324600" y="3262751"/>
            <a:ext cx="0" cy="2900363"/>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11755DF2-5275-4E23-9BF2-ECB14F06A3A2}"/>
              </a:ext>
            </a:extLst>
          </p:cNvPr>
          <p:cNvCxnSpPr/>
          <p:nvPr/>
        </p:nvCxnSpPr>
        <p:spPr>
          <a:xfrm>
            <a:off x="7010400" y="3415151"/>
            <a:ext cx="0" cy="2900363"/>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16CDE06E-2CEC-4C00-AC9F-66778CE4662F}"/>
              </a:ext>
            </a:extLst>
          </p:cNvPr>
          <p:cNvCxnSpPr/>
          <p:nvPr/>
        </p:nvCxnSpPr>
        <p:spPr>
          <a:xfrm>
            <a:off x="7543800" y="4248588"/>
            <a:ext cx="0" cy="2062162"/>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47" name="Straight Connector 46">
            <a:extLst>
              <a:ext uri="{FF2B5EF4-FFF2-40B4-BE49-F238E27FC236}">
                <a16:creationId xmlns:a16="http://schemas.microsoft.com/office/drawing/2014/main" id="{5EFB8482-F258-4EBA-9473-A2D80B4D9D4A}"/>
              </a:ext>
            </a:extLst>
          </p:cNvPr>
          <p:cNvCxnSpPr/>
          <p:nvPr/>
        </p:nvCxnSpPr>
        <p:spPr>
          <a:xfrm>
            <a:off x="8610600" y="4862951"/>
            <a:ext cx="0" cy="1376363"/>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22560" name="Slide Number Placeholder 1">
            <a:extLst>
              <a:ext uri="{FF2B5EF4-FFF2-40B4-BE49-F238E27FC236}">
                <a16:creationId xmlns:a16="http://schemas.microsoft.com/office/drawing/2014/main" id="{7B7436AC-9A29-40E3-93FB-6C08DFF259CC}"/>
              </a:ext>
            </a:extLst>
          </p:cNvPr>
          <p:cNvSpPr>
            <a:spLocks noGrp="1"/>
          </p:cNvSpPr>
          <p:nvPr>
            <p:ph type="sldNum" sz="quarter" idx="12"/>
          </p:nvPr>
        </p:nvSpPr>
        <p:spPr bwMode="auto">
          <a:xfrm>
            <a:off x="8610600" y="6356350"/>
            <a:ext cx="27432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2F284769-D2A6-4838-B163-8B5F9B6A3F39}" type="slidenum">
              <a:rPr lang="en-US" altLang="en-US" sz="1200">
                <a:solidFill>
                  <a:srgbClr val="898989"/>
                </a:solidFill>
              </a:rPr>
              <a:pPr>
                <a:spcBef>
                  <a:spcPct val="0"/>
                </a:spcBef>
                <a:buFontTx/>
                <a:buNone/>
              </a:pPr>
              <a:t>5</a:t>
            </a:fld>
            <a:endParaRPr lang="en-US" altLang="en-US" sz="1200">
              <a:solidFill>
                <a:srgbClr val="898989"/>
              </a:solidFill>
            </a:endParaRPr>
          </a:p>
        </p:txBody>
      </p:sp>
      <p:sp>
        <p:nvSpPr>
          <p:cNvPr id="43" name="Title 22">
            <a:extLst>
              <a:ext uri="{FF2B5EF4-FFF2-40B4-BE49-F238E27FC236}">
                <a16:creationId xmlns:a16="http://schemas.microsoft.com/office/drawing/2014/main" id="{F7AC23B1-8154-49A5-A957-31E01C071999}"/>
              </a:ext>
            </a:extLst>
          </p:cNvPr>
          <p:cNvSpPr txBox="1">
            <a:spLocks/>
          </p:cNvSpPr>
          <p:nvPr/>
        </p:nvSpPr>
        <p:spPr>
          <a:xfrm>
            <a:off x="1981200" y="90728"/>
            <a:ext cx="8229600" cy="563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defRPr/>
            </a:pPr>
            <a:r>
              <a:rPr lang="en-US" sz="3200" b="1">
                <a:solidFill>
                  <a:srgbClr val="FF0000"/>
                </a:solidFill>
              </a:rPr>
              <a:t>Precision &amp; Accuracy</a:t>
            </a:r>
            <a:endParaRPr lang="en-US" sz="3200" b="1" dirty="0">
              <a:solidFill>
                <a:srgbClr val="FF0000"/>
              </a:solidFill>
            </a:endParaRPr>
          </a:p>
        </p:txBody>
      </p:sp>
    </p:spTree>
    <p:extLst>
      <p:ext uri="{BB962C8B-B14F-4D97-AF65-F5344CB8AC3E}">
        <p14:creationId xmlns:p14="http://schemas.microsoft.com/office/powerpoint/2010/main" val="36892074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1026"/>
                                        </p:tgtEl>
                                        <p:attrNameLst>
                                          <p:attrName>style.visibility</p:attrName>
                                        </p:attrNameLst>
                                      </p:cBhvr>
                                      <p:to>
                                        <p:strVal val="visible"/>
                                      </p:to>
                                    </p:set>
                                    <p:animEffect transition="in" filter="fade">
                                      <p:cBhvr>
                                        <p:cTn id="12" dur="500"/>
                                        <p:tgtEl>
                                          <p:spTgt spid="1026"/>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6"/>
                                        </p:tgtEl>
                                        <p:attrNameLst>
                                          <p:attrName>style.visibility</p:attrName>
                                        </p:attrNameLst>
                                      </p:cBhvr>
                                      <p:to>
                                        <p:strVal val="visible"/>
                                      </p:to>
                                    </p:set>
                                    <p:animEffect transition="in" filter="fade">
                                      <p:cBhvr>
                                        <p:cTn id="17" dur="500"/>
                                        <p:tgtEl>
                                          <p:spTgt spid="16"/>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7"/>
                                        </p:tgtEl>
                                        <p:attrNameLst>
                                          <p:attrName>style.visibility</p:attrName>
                                        </p:attrNameLst>
                                      </p:cBhvr>
                                      <p:to>
                                        <p:strVal val="visible"/>
                                      </p:to>
                                    </p:set>
                                    <p:animEffect transition="in" filter="fade">
                                      <p:cBhvr>
                                        <p:cTn id="22" dur="500"/>
                                        <p:tgtEl>
                                          <p:spTgt spid="17"/>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8"/>
                                        </p:tgtEl>
                                        <p:attrNameLst>
                                          <p:attrName>style.visibility</p:attrName>
                                        </p:attrNameLst>
                                      </p:cBhvr>
                                      <p:to>
                                        <p:strVal val="visible"/>
                                      </p:to>
                                    </p:set>
                                    <p:animEffect transition="in" filter="fade">
                                      <p:cBhvr>
                                        <p:cTn id="27" dur="500"/>
                                        <p:tgtEl>
                                          <p:spTgt spid="18"/>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9"/>
                                        </p:tgtEl>
                                        <p:attrNameLst>
                                          <p:attrName>style.visibility</p:attrName>
                                        </p:attrNameLst>
                                      </p:cBhvr>
                                      <p:to>
                                        <p:strVal val="visible"/>
                                      </p:to>
                                    </p:set>
                                    <p:animEffect transition="in" filter="fade">
                                      <p:cBhvr>
                                        <p:cTn id="32" dur="500"/>
                                        <p:tgtEl>
                                          <p:spTgt spid="19"/>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20"/>
                                        </p:tgtEl>
                                        <p:attrNameLst>
                                          <p:attrName>style.visibility</p:attrName>
                                        </p:attrNameLst>
                                      </p:cBhvr>
                                      <p:to>
                                        <p:strVal val="visible"/>
                                      </p:to>
                                    </p:set>
                                    <p:animEffect transition="in" filter="fade">
                                      <p:cBhvr>
                                        <p:cTn id="37" dur="500"/>
                                        <p:tgtEl>
                                          <p:spTgt spid="20"/>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21"/>
                                        </p:tgtEl>
                                        <p:attrNameLst>
                                          <p:attrName>style.visibility</p:attrName>
                                        </p:attrNameLst>
                                      </p:cBhvr>
                                      <p:to>
                                        <p:strVal val="visible"/>
                                      </p:to>
                                    </p:set>
                                    <p:animEffect transition="in" filter="fade">
                                      <p:cBhvr>
                                        <p:cTn id="42" dur="500"/>
                                        <p:tgtEl>
                                          <p:spTgt spid="21"/>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10" presetClass="entr" presetSubtype="0" fill="hold" nodeType="clickEffect">
                                  <p:stCondLst>
                                    <p:cond delay="0"/>
                                  </p:stCondLst>
                                  <p:childTnLst>
                                    <p:set>
                                      <p:cBhvr>
                                        <p:cTn id="46" dur="1" fill="hold">
                                          <p:stCondLst>
                                            <p:cond delay="0"/>
                                          </p:stCondLst>
                                        </p:cTn>
                                        <p:tgtEl>
                                          <p:spTgt spid="46"/>
                                        </p:tgtEl>
                                        <p:attrNameLst>
                                          <p:attrName>style.visibility</p:attrName>
                                        </p:attrNameLst>
                                      </p:cBhvr>
                                      <p:to>
                                        <p:strVal val="visible"/>
                                      </p:to>
                                    </p:set>
                                    <p:animEffect transition="in" filter="fade">
                                      <p:cBhvr>
                                        <p:cTn id="47" dur="500"/>
                                        <p:tgtEl>
                                          <p:spTgt spid="46"/>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10" presetClass="entr" presetSubtype="0" fill="hold" nodeType="clickEffect">
                                  <p:stCondLst>
                                    <p:cond delay="0"/>
                                  </p:stCondLst>
                                  <p:childTnLst>
                                    <p:set>
                                      <p:cBhvr>
                                        <p:cTn id="51" dur="1" fill="hold">
                                          <p:stCondLst>
                                            <p:cond delay="0"/>
                                          </p:stCondLst>
                                        </p:cTn>
                                        <p:tgtEl>
                                          <p:spTgt spid="22"/>
                                        </p:tgtEl>
                                        <p:attrNameLst>
                                          <p:attrName>style.visibility</p:attrName>
                                        </p:attrNameLst>
                                      </p:cBhvr>
                                      <p:to>
                                        <p:strVal val="visible"/>
                                      </p:to>
                                    </p:set>
                                    <p:animEffect transition="in" filter="fade">
                                      <p:cBhvr>
                                        <p:cTn id="52" dur="500"/>
                                        <p:tgtEl>
                                          <p:spTgt spid="22"/>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25"/>
                                        </p:tgtEl>
                                        <p:attrNameLst>
                                          <p:attrName>style.visibility</p:attrName>
                                        </p:attrNameLst>
                                      </p:cBhvr>
                                      <p:to>
                                        <p:strVal val="visible"/>
                                      </p:to>
                                    </p:set>
                                    <p:animEffect transition="in" filter="fade">
                                      <p:cBhvr>
                                        <p:cTn id="57"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6" grpId="0" animBg="1"/>
      <p:bldP spid="17" grpId="0" animBg="1"/>
      <p:bldP spid="18" grpId="0" animBg="1"/>
      <p:bldP spid="19" grpId="0" animBg="1"/>
      <p:bldP spid="20" grpId="0" animBg="1"/>
      <p:bldP spid="21" grpId="0" animBg="1"/>
      <p:bldP spid="2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85" name="Slide Number Placeholder 2">
            <a:extLst>
              <a:ext uri="{FF2B5EF4-FFF2-40B4-BE49-F238E27FC236}">
                <a16:creationId xmlns:a16="http://schemas.microsoft.com/office/drawing/2014/main" id="{610638D5-3EB2-46F4-A81F-CC5403A26494}"/>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24FBB5E6-046C-4C2D-AD8C-EB3A6662ED28}" type="slidenum">
              <a:rPr lang="en-US" altLang="en-US" sz="1200">
                <a:solidFill>
                  <a:srgbClr val="898989"/>
                </a:solidFill>
              </a:rPr>
              <a:pPr>
                <a:spcBef>
                  <a:spcPct val="0"/>
                </a:spcBef>
                <a:buFontTx/>
                <a:buNone/>
              </a:pPr>
              <a:t>6</a:t>
            </a:fld>
            <a:endParaRPr lang="en-US" altLang="en-US" sz="1200">
              <a:solidFill>
                <a:srgbClr val="898989"/>
              </a:solidFill>
            </a:endParaRPr>
          </a:p>
        </p:txBody>
      </p:sp>
      <p:sp>
        <p:nvSpPr>
          <p:cNvPr id="23555" name="TextBox 2">
            <a:extLst>
              <a:ext uri="{FF2B5EF4-FFF2-40B4-BE49-F238E27FC236}">
                <a16:creationId xmlns:a16="http://schemas.microsoft.com/office/drawing/2014/main" id="{D0DF0C4C-CEE2-4E14-9702-717AB2E10C87}"/>
              </a:ext>
            </a:extLst>
          </p:cNvPr>
          <p:cNvSpPr txBox="1">
            <a:spLocks noChangeArrowheads="1"/>
          </p:cNvSpPr>
          <p:nvPr/>
        </p:nvSpPr>
        <p:spPr bwMode="auto">
          <a:xfrm>
            <a:off x="720437" y="692725"/>
            <a:ext cx="10737270"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2000" dirty="0"/>
              <a:t>But is the data “accurate”?  </a:t>
            </a:r>
            <a:r>
              <a:rPr lang="en-US" altLang="en-US" sz="2000" b="1" dirty="0"/>
              <a:t>Accuracy is a comparison to the “true” values…  </a:t>
            </a:r>
            <a:r>
              <a:rPr lang="en-US" altLang="en-US" sz="2000" dirty="0"/>
              <a:t>What if your thermometer was not calibrated (i.e. was reading wrong)?  In this case the temperatures were not “accurate”.</a:t>
            </a:r>
          </a:p>
        </p:txBody>
      </p:sp>
      <p:cxnSp>
        <p:nvCxnSpPr>
          <p:cNvPr id="4" name="Straight Connector 3">
            <a:extLst>
              <a:ext uri="{FF2B5EF4-FFF2-40B4-BE49-F238E27FC236}">
                <a16:creationId xmlns:a16="http://schemas.microsoft.com/office/drawing/2014/main" id="{25AF2107-1CCC-45A1-AC79-877324953456}"/>
              </a:ext>
            </a:extLst>
          </p:cNvPr>
          <p:cNvCxnSpPr/>
          <p:nvPr/>
        </p:nvCxnSpPr>
        <p:spPr>
          <a:xfrm>
            <a:off x="2895600" y="1814950"/>
            <a:ext cx="0" cy="426720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5" name="Straight Connector 4">
            <a:extLst>
              <a:ext uri="{FF2B5EF4-FFF2-40B4-BE49-F238E27FC236}">
                <a16:creationId xmlns:a16="http://schemas.microsoft.com/office/drawing/2014/main" id="{C5D8A319-4F77-4CF6-AB81-520C0B1EBDD7}"/>
              </a:ext>
            </a:extLst>
          </p:cNvPr>
          <p:cNvCxnSpPr/>
          <p:nvPr/>
        </p:nvCxnSpPr>
        <p:spPr>
          <a:xfrm flipH="1">
            <a:off x="2908300" y="6082150"/>
            <a:ext cx="6692900"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6" name="Oval 5">
            <a:extLst>
              <a:ext uri="{FF2B5EF4-FFF2-40B4-BE49-F238E27FC236}">
                <a16:creationId xmlns:a16="http://schemas.microsoft.com/office/drawing/2014/main" id="{9206B764-CB14-46B0-BBE3-D7786F15EAA8}"/>
              </a:ext>
            </a:extLst>
          </p:cNvPr>
          <p:cNvSpPr/>
          <p:nvPr/>
        </p:nvSpPr>
        <p:spPr>
          <a:xfrm>
            <a:off x="3733800" y="242455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3559" name="TextBox 6">
            <a:extLst>
              <a:ext uri="{FF2B5EF4-FFF2-40B4-BE49-F238E27FC236}">
                <a16:creationId xmlns:a16="http://schemas.microsoft.com/office/drawing/2014/main" id="{D96D000F-6743-447F-8FD9-DD83F55C4BF3}"/>
              </a:ext>
            </a:extLst>
          </p:cNvPr>
          <p:cNvSpPr txBox="1">
            <a:spLocks noChangeArrowheads="1"/>
          </p:cNvSpPr>
          <p:nvPr/>
        </p:nvSpPr>
        <p:spPr bwMode="auto">
          <a:xfrm rot="16200000">
            <a:off x="1785144" y="3687406"/>
            <a:ext cx="13716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800"/>
              <a:t>Air Density</a:t>
            </a:r>
          </a:p>
        </p:txBody>
      </p:sp>
      <p:sp>
        <p:nvSpPr>
          <p:cNvPr id="23560" name="TextBox 7">
            <a:extLst>
              <a:ext uri="{FF2B5EF4-FFF2-40B4-BE49-F238E27FC236}">
                <a16:creationId xmlns:a16="http://schemas.microsoft.com/office/drawing/2014/main" id="{6DB7B8C4-DF82-4E81-936F-7A70FB7F880C}"/>
              </a:ext>
            </a:extLst>
          </p:cNvPr>
          <p:cNvSpPr txBox="1">
            <a:spLocks noChangeArrowheads="1"/>
          </p:cNvSpPr>
          <p:nvPr/>
        </p:nvSpPr>
        <p:spPr bwMode="auto">
          <a:xfrm>
            <a:off x="4953000" y="6158350"/>
            <a:ext cx="25146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800"/>
              <a:t>Air Temperature</a:t>
            </a:r>
          </a:p>
        </p:txBody>
      </p:sp>
      <p:sp>
        <p:nvSpPr>
          <p:cNvPr id="23561" name="TextBox 8">
            <a:extLst>
              <a:ext uri="{FF2B5EF4-FFF2-40B4-BE49-F238E27FC236}">
                <a16:creationId xmlns:a16="http://schemas.microsoft.com/office/drawing/2014/main" id="{1EE6D609-AB20-4BF9-B584-1DD626668BE8}"/>
              </a:ext>
            </a:extLst>
          </p:cNvPr>
          <p:cNvSpPr txBox="1">
            <a:spLocks noChangeArrowheads="1"/>
          </p:cNvSpPr>
          <p:nvPr/>
        </p:nvSpPr>
        <p:spPr bwMode="auto">
          <a:xfrm>
            <a:off x="1981200" y="1814951"/>
            <a:ext cx="8382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200"/>
              <a:t>High Density</a:t>
            </a:r>
          </a:p>
        </p:txBody>
      </p:sp>
      <p:sp>
        <p:nvSpPr>
          <p:cNvPr id="23562" name="TextBox 9">
            <a:extLst>
              <a:ext uri="{FF2B5EF4-FFF2-40B4-BE49-F238E27FC236}">
                <a16:creationId xmlns:a16="http://schemas.microsoft.com/office/drawing/2014/main" id="{DD98542B-7C82-4020-A65B-D6362CFAE73A}"/>
              </a:ext>
            </a:extLst>
          </p:cNvPr>
          <p:cNvSpPr txBox="1">
            <a:spLocks noChangeArrowheads="1"/>
          </p:cNvSpPr>
          <p:nvPr/>
        </p:nvSpPr>
        <p:spPr bwMode="auto">
          <a:xfrm>
            <a:off x="1981200" y="5701151"/>
            <a:ext cx="8382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200"/>
              <a:t>Low Density</a:t>
            </a:r>
          </a:p>
        </p:txBody>
      </p:sp>
      <p:sp>
        <p:nvSpPr>
          <p:cNvPr id="23563" name="TextBox 10">
            <a:extLst>
              <a:ext uri="{FF2B5EF4-FFF2-40B4-BE49-F238E27FC236}">
                <a16:creationId xmlns:a16="http://schemas.microsoft.com/office/drawing/2014/main" id="{FABCEAA2-F42E-4969-88F6-799BD5CAC37C}"/>
              </a:ext>
            </a:extLst>
          </p:cNvPr>
          <p:cNvSpPr txBox="1">
            <a:spLocks noChangeArrowheads="1"/>
          </p:cNvSpPr>
          <p:nvPr/>
        </p:nvSpPr>
        <p:spPr bwMode="auto">
          <a:xfrm>
            <a:off x="3048000" y="6234551"/>
            <a:ext cx="8382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200"/>
              <a:t>Low Temp</a:t>
            </a:r>
          </a:p>
        </p:txBody>
      </p:sp>
      <p:sp>
        <p:nvSpPr>
          <p:cNvPr id="23564" name="TextBox 11">
            <a:extLst>
              <a:ext uri="{FF2B5EF4-FFF2-40B4-BE49-F238E27FC236}">
                <a16:creationId xmlns:a16="http://schemas.microsoft.com/office/drawing/2014/main" id="{E75C386C-571C-4717-8EB4-FEB0708CE453}"/>
              </a:ext>
            </a:extLst>
          </p:cNvPr>
          <p:cNvSpPr txBox="1">
            <a:spLocks noChangeArrowheads="1"/>
          </p:cNvSpPr>
          <p:nvPr/>
        </p:nvSpPr>
        <p:spPr bwMode="auto">
          <a:xfrm>
            <a:off x="8686800" y="6248839"/>
            <a:ext cx="8382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200"/>
              <a:t>Hi Temp</a:t>
            </a:r>
          </a:p>
        </p:txBody>
      </p:sp>
      <p:pic>
        <p:nvPicPr>
          <p:cNvPr id="23565" name="Picture 2">
            <a:extLst>
              <a:ext uri="{FF2B5EF4-FFF2-40B4-BE49-F238E27FC236}">
                <a16:creationId xmlns:a16="http://schemas.microsoft.com/office/drawing/2014/main" id="{198D0474-AFEC-4452-A29A-24D3696CC92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43401" y="2957951"/>
            <a:ext cx="176213" cy="176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4" name="Oval 13">
            <a:extLst>
              <a:ext uri="{FF2B5EF4-FFF2-40B4-BE49-F238E27FC236}">
                <a16:creationId xmlns:a16="http://schemas.microsoft.com/office/drawing/2014/main" id="{958027F1-29D1-4955-9AF3-55CDBEEB0B11}"/>
              </a:ext>
            </a:extLst>
          </p:cNvPr>
          <p:cNvSpPr/>
          <p:nvPr/>
        </p:nvSpPr>
        <p:spPr>
          <a:xfrm>
            <a:off x="4953000" y="333895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5" name="Oval 14">
            <a:extLst>
              <a:ext uri="{FF2B5EF4-FFF2-40B4-BE49-F238E27FC236}">
                <a16:creationId xmlns:a16="http://schemas.microsoft.com/office/drawing/2014/main" id="{2F507777-54AA-4690-B248-299B81ACDE13}"/>
              </a:ext>
            </a:extLst>
          </p:cNvPr>
          <p:cNvSpPr/>
          <p:nvPr/>
        </p:nvSpPr>
        <p:spPr>
          <a:xfrm>
            <a:off x="5638800" y="379615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6" name="Oval 15">
            <a:extLst>
              <a:ext uri="{FF2B5EF4-FFF2-40B4-BE49-F238E27FC236}">
                <a16:creationId xmlns:a16="http://schemas.microsoft.com/office/drawing/2014/main" id="{ADB5F2FA-F8C0-4CEB-875E-6125F21FC879}"/>
              </a:ext>
            </a:extLst>
          </p:cNvPr>
          <p:cNvSpPr/>
          <p:nvPr/>
        </p:nvSpPr>
        <p:spPr>
          <a:xfrm>
            <a:off x="6248400" y="387235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7" name="Oval 16">
            <a:extLst>
              <a:ext uri="{FF2B5EF4-FFF2-40B4-BE49-F238E27FC236}">
                <a16:creationId xmlns:a16="http://schemas.microsoft.com/office/drawing/2014/main" id="{82FE4CC0-4CDC-4315-8F40-D58CA12BA99F}"/>
              </a:ext>
            </a:extLst>
          </p:cNvPr>
          <p:cNvSpPr/>
          <p:nvPr/>
        </p:nvSpPr>
        <p:spPr>
          <a:xfrm>
            <a:off x="6934200" y="432955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8" name="Oval 17">
            <a:extLst>
              <a:ext uri="{FF2B5EF4-FFF2-40B4-BE49-F238E27FC236}">
                <a16:creationId xmlns:a16="http://schemas.microsoft.com/office/drawing/2014/main" id="{9C383817-F810-4366-A8FB-DE86E38585E5}"/>
              </a:ext>
            </a:extLst>
          </p:cNvPr>
          <p:cNvSpPr/>
          <p:nvPr/>
        </p:nvSpPr>
        <p:spPr>
          <a:xfrm>
            <a:off x="7467600" y="448195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9" name="Oval 18">
            <a:extLst>
              <a:ext uri="{FF2B5EF4-FFF2-40B4-BE49-F238E27FC236}">
                <a16:creationId xmlns:a16="http://schemas.microsoft.com/office/drawing/2014/main" id="{76BC7F4E-46A1-40FE-B2AE-F63D451D1007}"/>
              </a:ext>
            </a:extLst>
          </p:cNvPr>
          <p:cNvSpPr/>
          <p:nvPr/>
        </p:nvSpPr>
        <p:spPr>
          <a:xfrm>
            <a:off x="8534400" y="532015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cxnSp>
        <p:nvCxnSpPr>
          <p:cNvPr id="20" name="Straight Connector 19">
            <a:extLst>
              <a:ext uri="{FF2B5EF4-FFF2-40B4-BE49-F238E27FC236}">
                <a16:creationId xmlns:a16="http://schemas.microsoft.com/office/drawing/2014/main" id="{7BA6E53C-699A-434C-ACF0-49D4393F6474}"/>
              </a:ext>
            </a:extLst>
          </p:cNvPr>
          <p:cNvCxnSpPr/>
          <p:nvPr/>
        </p:nvCxnSpPr>
        <p:spPr>
          <a:xfrm>
            <a:off x="3467100" y="2429314"/>
            <a:ext cx="5295900" cy="2967037"/>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grpSp>
        <p:nvGrpSpPr>
          <p:cNvPr id="23573" name="Group 22">
            <a:extLst>
              <a:ext uri="{FF2B5EF4-FFF2-40B4-BE49-F238E27FC236}">
                <a16:creationId xmlns:a16="http://schemas.microsoft.com/office/drawing/2014/main" id="{4DA1D288-9A2F-45BA-AAF7-77A6D612A3C9}"/>
              </a:ext>
            </a:extLst>
          </p:cNvPr>
          <p:cNvGrpSpPr>
            <a:grpSpLocks/>
          </p:cNvGrpSpPr>
          <p:nvPr/>
        </p:nvGrpSpPr>
        <p:grpSpPr bwMode="auto">
          <a:xfrm>
            <a:off x="3733800" y="2500750"/>
            <a:ext cx="4953000" cy="3048000"/>
            <a:chOff x="2209800" y="2362200"/>
            <a:chExt cx="4953000" cy="3048000"/>
          </a:xfrm>
        </p:grpSpPr>
        <p:sp>
          <p:nvSpPr>
            <p:cNvPr id="24" name="Oval 23">
              <a:extLst>
                <a:ext uri="{FF2B5EF4-FFF2-40B4-BE49-F238E27FC236}">
                  <a16:creationId xmlns:a16="http://schemas.microsoft.com/office/drawing/2014/main" id="{B4B0A6A6-E4B7-4471-B0F2-638DA4165DD6}"/>
                </a:ext>
              </a:extLst>
            </p:cNvPr>
            <p:cNvSpPr/>
            <p:nvPr/>
          </p:nvSpPr>
          <p:spPr>
            <a:xfrm>
              <a:off x="2209800" y="2362200"/>
              <a:ext cx="152400" cy="152400"/>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5" name="Oval 24">
              <a:extLst>
                <a:ext uri="{FF2B5EF4-FFF2-40B4-BE49-F238E27FC236}">
                  <a16:creationId xmlns:a16="http://schemas.microsoft.com/office/drawing/2014/main" id="{F5DF0455-7397-4826-B45F-309EC42DE371}"/>
                </a:ext>
              </a:extLst>
            </p:cNvPr>
            <p:cNvSpPr/>
            <p:nvPr/>
          </p:nvSpPr>
          <p:spPr>
            <a:xfrm>
              <a:off x="2819400" y="2743200"/>
              <a:ext cx="152400" cy="152400"/>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6" name="Oval 25">
              <a:extLst>
                <a:ext uri="{FF2B5EF4-FFF2-40B4-BE49-F238E27FC236}">
                  <a16:creationId xmlns:a16="http://schemas.microsoft.com/office/drawing/2014/main" id="{50EBD081-6272-4D44-8F62-505A40405884}"/>
                </a:ext>
              </a:extLst>
            </p:cNvPr>
            <p:cNvSpPr/>
            <p:nvPr/>
          </p:nvSpPr>
          <p:spPr>
            <a:xfrm>
              <a:off x="3429000" y="3124200"/>
              <a:ext cx="152400" cy="152400"/>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7" name="Oval 26">
              <a:extLst>
                <a:ext uri="{FF2B5EF4-FFF2-40B4-BE49-F238E27FC236}">
                  <a16:creationId xmlns:a16="http://schemas.microsoft.com/office/drawing/2014/main" id="{125434AC-B475-4416-9556-DF9DF28C40EC}"/>
                </a:ext>
              </a:extLst>
            </p:cNvPr>
            <p:cNvSpPr/>
            <p:nvPr/>
          </p:nvSpPr>
          <p:spPr>
            <a:xfrm>
              <a:off x="4114800" y="3581400"/>
              <a:ext cx="152400" cy="152400"/>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8" name="Oval 27">
              <a:extLst>
                <a:ext uri="{FF2B5EF4-FFF2-40B4-BE49-F238E27FC236}">
                  <a16:creationId xmlns:a16="http://schemas.microsoft.com/office/drawing/2014/main" id="{CAB5B3D2-7D90-468A-A16B-30A4D7243215}"/>
                </a:ext>
              </a:extLst>
            </p:cNvPr>
            <p:cNvSpPr/>
            <p:nvPr/>
          </p:nvSpPr>
          <p:spPr>
            <a:xfrm>
              <a:off x="4724400" y="3670300"/>
              <a:ext cx="152400" cy="152400"/>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9" name="Oval 28">
              <a:extLst>
                <a:ext uri="{FF2B5EF4-FFF2-40B4-BE49-F238E27FC236}">
                  <a16:creationId xmlns:a16="http://schemas.microsoft.com/office/drawing/2014/main" id="{A906C5B1-15AE-4158-A84E-4C335C93B9FD}"/>
                </a:ext>
              </a:extLst>
            </p:cNvPr>
            <p:cNvSpPr/>
            <p:nvPr/>
          </p:nvSpPr>
          <p:spPr>
            <a:xfrm>
              <a:off x="5410200" y="4114800"/>
              <a:ext cx="152400" cy="152400"/>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0" name="Oval 29">
              <a:extLst>
                <a:ext uri="{FF2B5EF4-FFF2-40B4-BE49-F238E27FC236}">
                  <a16:creationId xmlns:a16="http://schemas.microsoft.com/office/drawing/2014/main" id="{010CDBE8-323A-4269-8DFC-ED0EEAFA5A12}"/>
                </a:ext>
              </a:extLst>
            </p:cNvPr>
            <p:cNvSpPr/>
            <p:nvPr/>
          </p:nvSpPr>
          <p:spPr>
            <a:xfrm>
              <a:off x="5943600" y="4419600"/>
              <a:ext cx="152400" cy="152400"/>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1" name="Oval 30">
              <a:extLst>
                <a:ext uri="{FF2B5EF4-FFF2-40B4-BE49-F238E27FC236}">
                  <a16:creationId xmlns:a16="http://schemas.microsoft.com/office/drawing/2014/main" id="{85B83026-41BE-421C-88AE-473172C6D2F9}"/>
                </a:ext>
              </a:extLst>
            </p:cNvPr>
            <p:cNvSpPr/>
            <p:nvPr/>
          </p:nvSpPr>
          <p:spPr>
            <a:xfrm>
              <a:off x="7010400" y="5257800"/>
              <a:ext cx="152400" cy="152400"/>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cxnSp>
        <p:nvCxnSpPr>
          <p:cNvPr id="32" name="Straight Connector 31">
            <a:extLst>
              <a:ext uri="{FF2B5EF4-FFF2-40B4-BE49-F238E27FC236}">
                <a16:creationId xmlns:a16="http://schemas.microsoft.com/office/drawing/2014/main" id="{E25A9CD5-91A2-4426-8437-76839FE3CAC6}"/>
              </a:ext>
            </a:extLst>
          </p:cNvPr>
          <p:cNvCxnSpPr/>
          <p:nvPr/>
        </p:nvCxnSpPr>
        <p:spPr>
          <a:xfrm>
            <a:off x="3810000" y="2272151"/>
            <a:ext cx="0" cy="4043363"/>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8C4CD525-6358-41E7-BD49-9EF125AFEFFE}"/>
              </a:ext>
            </a:extLst>
          </p:cNvPr>
          <p:cNvCxnSpPr/>
          <p:nvPr/>
        </p:nvCxnSpPr>
        <p:spPr>
          <a:xfrm>
            <a:off x="4419600" y="2272151"/>
            <a:ext cx="0" cy="4043363"/>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B3E4D16F-F1DD-4095-A198-48B063F02284}"/>
              </a:ext>
            </a:extLst>
          </p:cNvPr>
          <p:cNvCxnSpPr/>
          <p:nvPr/>
        </p:nvCxnSpPr>
        <p:spPr>
          <a:xfrm>
            <a:off x="5029200" y="2272151"/>
            <a:ext cx="0" cy="4043363"/>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40A420BC-60A9-4668-8DAC-23E0C22565CF}"/>
              </a:ext>
            </a:extLst>
          </p:cNvPr>
          <p:cNvCxnSpPr/>
          <p:nvPr/>
        </p:nvCxnSpPr>
        <p:spPr>
          <a:xfrm>
            <a:off x="5715000" y="2272151"/>
            <a:ext cx="0" cy="4043363"/>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9C779DCB-2798-4D71-AAED-236EF4E3D5DB}"/>
              </a:ext>
            </a:extLst>
          </p:cNvPr>
          <p:cNvCxnSpPr/>
          <p:nvPr/>
        </p:nvCxnSpPr>
        <p:spPr>
          <a:xfrm>
            <a:off x="6324600" y="3262751"/>
            <a:ext cx="0" cy="2900363"/>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01DA341B-2724-4283-A0F9-24A461A90C99}"/>
              </a:ext>
            </a:extLst>
          </p:cNvPr>
          <p:cNvCxnSpPr/>
          <p:nvPr/>
        </p:nvCxnSpPr>
        <p:spPr>
          <a:xfrm>
            <a:off x="7010400" y="3415151"/>
            <a:ext cx="0" cy="2900363"/>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6AF0C858-83B1-4408-BDF0-8D1E673AD2A4}"/>
              </a:ext>
            </a:extLst>
          </p:cNvPr>
          <p:cNvCxnSpPr/>
          <p:nvPr/>
        </p:nvCxnSpPr>
        <p:spPr>
          <a:xfrm>
            <a:off x="7543800" y="4248588"/>
            <a:ext cx="0" cy="2062162"/>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404C430D-1EB7-4C26-8593-E5E9D02B9ED4}"/>
              </a:ext>
            </a:extLst>
          </p:cNvPr>
          <p:cNvCxnSpPr/>
          <p:nvPr/>
        </p:nvCxnSpPr>
        <p:spPr>
          <a:xfrm>
            <a:off x="8610600" y="4862951"/>
            <a:ext cx="0" cy="1376363"/>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40A20EF2-C343-4415-89C3-149CDCC01C93}"/>
              </a:ext>
            </a:extLst>
          </p:cNvPr>
          <p:cNvCxnSpPr/>
          <p:nvPr/>
        </p:nvCxnSpPr>
        <p:spPr>
          <a:xfrm>
            <a:off x="3352800" y="2957950"/>
            <a:ext cx="5295900" cy="2967038"/>
          </a:xfrm>
          <a:prstGeom prst="line">
            <a:avLst/>
          </a:prstGeom>
          <a:ln w="38100">
            <a:solidFill>
              <a:srgbClr val="00B0F0"/>
            </a:solidFill>
            <a:prstDash val="dashDot"/>
          </a:ln>
        </p:spPr>
        <p:style>
          <a:lnRef idx="1">
            <a:schemeClr val="accent1"/>
          </a:lnRef>
          <a:fillRef idx="0">
            <a:schemeClr val="accent1"/>
          </a:fillRef>
          <a:effectRef idx="0">
            <a:schemeClr val="accent1"/>
          </a:effectRef>
          <a:fontRef idx="minor">
            <a:schemeClr val="tx1"/>
          </a:fontRef>
        </p:style>
      </p:cxnSp>
      <p:sp>
        <p:nvSpPr>
          <p:cNvPr id="23583" name="TextBox 40">
            <a:extLst>
              <a:ext uri="{FF2B5EF4-FFF2-40B4-BE49-F238E27FC236}">
                <a16:creationId xmlns:a16="http://schemas.microsoft.com/office/drawing/2014/main" id="{7785CF73-1096-492F-96E9-0106179C0405}"/>
              </a:ext>
            </a:extLst>
          </p:cNvPr>
          <p:cNvSpPr txBox="1">
            <a:spLocks noChangeArrowheads="1"/>
          </p:cNvSpPr>
          <p:nvPr/>
        </p:nvSpPr>
        <p:spPr bwMode="auto">
          <a:xfrm rot="1786665">
            <a:off x="4321175" y="4323201"/>
            <a:ext cx="25527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400"/>
              <a:t>The “true” temperature</a:t>
            </a:r>
          </a:p>
        </p:txBody>
      </p:sp>
      <p:sp>
        <p:nvSpPr>
          <p:cNvPr id="23584" name="TextBox 41">
            <a:extLst>
              <a:ext uri="{FF2B5EF4-FFF2-40B4-BE49-F238E27FC236}">
                <a16:creationId xmlns:a16="http://schemas.microsoft.com/office/drawing/2014/main" id="{1F6BC081-D696-436C-B3B0-32D4D496362A}"/>
              </a:ext>
            </a:extLst>
          </p:cNvPr>
          <p:cNvSpPr txBox="1">
            <a:spLocks noChangeArrowheads="1"/>
          </p:cNvSpPr>
          <p:nvPr/>
        </p:nvSpPr>
        <p:spPr bwMode="auto">
          <a:xfrm>
            <a:off x="6400799" y="1891150"/>
            <a:ext cx="5295893"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800" dirty="0"/>
              <a:t>Here the </a:t>
            </a:r>
            <a:r>
              <a:rPr lang="en-US" altLang="en-US" sz="1800" dirty="0">
                <a:solidFill>
                  <a:srgbClr val="0070C0"/>
                </a:solidFill>
              </a:rPr>
              <a:t>BLUE</a:t>
            </a:r>
            <a:r>
              <a:rPr lang="en-US" altLang="en-US" sz="1800" dirty="0"/>
              <a:t> and </a:t>
            </a:r>
            <a:r>
              <a:rPr lang="en-US" altLang="en-US" sz="1800" dirty="0">
                <a:solidFill>
                  <a:srgbClr val="00B050"/>
                </a:solidFill>
              </a:rPr>
              <a:t>GREEN</a:t>
            </a:r>
            <a:r>
              <a:rPr lang="en-US" altLang="en-US" sz="1800" dirty="0"/>
              <a:t> data are repeatable so the data is still “precise”, but the temperatures are not correct due to the mis-calibrated thermometer.  Hence the data is NOT “Accurate”</a:t>
            </a:r>
          </a:p>
        </p:txBody>
      </p:sp>
      <p:sp>
        <p:nvSpPr>
          <p:cNvPr id="42" name="Title 22">
            <a:extLst>
              <a:ext uri="{FF2B5EF4-FFF2-40B4-BE49-F238E27FC236}">
                <a16:creationId xmlns:a16="http://schemas.microsoft.com/office/drawing/2014/main" id="{BAC7D5F5-D719-4347-8741-D1C389144E2B}"/>
              </a:ext>
            </a:extLst>
          </p:cNvPr>
          <p:cNvSpPr txBox="1">
            <a:spLocks/>
          </p:cNvSpPr>
          <p:nvPr/>
        </p:nvSpPr>
        <p:spPr>
          <a:xfrm>
            <a:off x="1981200" y="90728"/>
            <a:ext cx="8229600" cy="563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defRPr/>
            </a:pPr>
            <a:r>
              <a:rPr lang="en-US" sz="3200" b="1">
                <a:solidFill>
                  <a:srgbClr val="FF0000"/>
                </a:solidFill>
              </a:rPr>
              <a:t>Precision &amp; Accuracy</a:t>
            </a:r>
            <a:endParaRPr lang="en-US" sz="3200" b="1" dirty="0">
              <a:solidFill>
                <a:srgbClr val="FF0000"/>
              </a:solidFill>
            </a:endParaRPr>
          </a:p>
        </p:txBody>
      </p:sp>
    </p:spTree>
    <p:extLst>
      <p:ext uri="{BB962C8B-B14F-4D97-AF65-F5344CB8AC3E}">
        <p14:creationId xmlns:p14="http://schemas.microsoft.com/office/powerpoint/2010/main" val="36197014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BE13D96-C873-4802-99C6-33BC36C89E6B}"/>
              </a:ext>
            </a:extLst>
          </p:cNvPr>
          <p:cNvSpPr txBox="1"/>
          <p:nvPr/>
        </p:nvSpPr>
        <p:spPr>
          <a:xfrm>
            <a:off x="1925782" y="2687782"/>
            <a:ext cx="4682836" cy="1107996"/>
          </a:xfrm>
          <a:prstGeom prst="rect">
            <a:avLst/>
          </a:prstGeom>
          <a:noFill/>
        </p:spPr>
        <p:txBody>
          <a:bodyPr wrap="square" rtlCol="0">
            <a:spAutoFit/>
          </a:bodyPr>
          <a:lstStyle/>
          <a:p>
            <a:r>
              <a:rPr lang="en-US" sz="6600" dirty="0"/>
              <a:t>Questions?</a:t>
            </a:r>
          </a:p>
        </p:txBody>
      </p:sp>
      <p:pic>
        <p:nvPicPr>
          <p:cNvPr id="3" name="Picture 2">
            <a:extLst>
              <a:ext uri="{FF2B5EF4-FFF2-40B4-BE49-F238E27FC236}">
                <a16:creationId xmlns:a16="http://schemas.microsoft.com/office/drawing/2014/main" id="{95D64D12-5899-4E3F-BE3B-701089DAB4A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50583" y="1596375"/>
            <a:ext cx="2854325" cy="3859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925821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33</TotalTime>
  <Words>551</Words>
  <Application>Microsoft Office PowerPoint</Application>
  <PresentationFormat>Widescreen</PresentationFormat>
  <Paragraphs>54</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Office Theme</vt:lpstr>
      <vt:lpstr>PowerPoint Presentation</vt:lpstr>
      <vt:lpstr>PowerPoint Presentation</vt:lpstr>
      <vt:lpstr>PowerPoint Presentation</vt:lpstr>
      <vt:lpstr>Precision &amp; Accuracy</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Philip Eberspeaker</dc:creator>
  <cp:lastModifiedBy>Philip Eberspeaker</cp:lastModifiedBy>
  <cp:revision>7</cp:revision>
  <dcterms:created xsi:type="dcterms:W3CDTF">2018-06-11T21:32:10Z</dcterms:created>
  <dcterms:modified xsi:type="dcterms:W3CDTF">2018-07-13T18:01:05Z</dcterms:modified>
</cp:coreProperties>
</file>